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1" r:id="rId4"/>
    <p:sldId id="262" r:id="rId5"/>
    <p:sldId id="278" r:id="rId6"/>
    <p:sldId id="277" r:id="rId7"/>
    <p:sldId id="258" r:id="rId8"/>
    <p:sldId id="263" r:id="rId9"/>
    <p:sldId id="264" r:id="rId10"/>
    <p:sldId id="271" r:id="rId11"/>
    <p:sldId id="265" r:id="rId12"/>
    <p:sldId id="266" r:id="rId13"/>
    <p:sldId id="267" r:id="rId14"/>
    <p:sldId id="268" r:id="rId15"/>
    <p:sldId id="270" r:id="rId16"/>
    <p:sldId id="273" r:id="rId17"/>
    <p:sldId id="274" r:id="rId18"/>
    <p:sldId id="269" r:id="rId19"/>
    <p:sldId id="272" r:id="rId20"/>
    <p:sldId id="275"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904"/>
    <a:srgbClr val="6E1208"/>
    <a:srgbClr val="520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25EA6-B717-499E-87F8-24FEE679150F}" type="datetimeFigureOut">
              <a:rPr lang="en-US" smtClean="0"/>
              <a:pPr/>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B62D8-D541-44CF-805D-ADEE935D8C24}" type="slidenum">
              <a:rPr lang="en-US" smtClean="0"/>
              <a:pPr/>
              <a:t>‹#›</a:t>
            </a:fld>
            <a:endParaRPr lang="en-US"/>
          </a:p>
        </p:txBody>
      </p:sp>
    </p:spTree>
    <p:extLst>
      <p:ext uri="{BB962C8B-B14F-4D97-AF65-F5344CB8AC3E}">
        <p14:creationId xmlns:p14="http://schemas.microsoft.com/office/powerpoint/2010/main" val="293991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B62D8-D541-44CF-805D-ADEE935D8C24}" type="slidenum">
              <a:rPr lang="en-US" smtClean="0"/>
              <a:pPr/>
              <a:t>21</a:t>
            </a:fld>
            <a:endParaRPr lang="en-US"/>
          </a:p>
        </p:txBody>
      </p:sp>
    </p:spTree>
    <p:extLst>
      <p:ext uri="{BB962C8B-B14F-4D97-AF65-F5344CB8AC3E}">
        <p14:creationId xmlns:p14="http://schemas.microsoft.com/office/powerpoint/2010/main" val="1371475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4473-56B1-4689-BFD2-8B8D33F8C070}"/>
              </a:ext>
            </a:extLst>
          </p:cNvPr>
          <p:cNvSpPr>
            <a:spLocks noGrp="1"/>
          </p:cNvSpPr>
          <p:nvPr>
            <p:ph type="ctrTitle" hasCustomPrompt="1"/>
          </p:nvPr>
        </p:nvSpPr>
        <p:spPr>
          <a:xfrm>
            <a:off x="4173414" y="526010"/>
            <a:ext cx="6494585" cy="2387600"/>
          </a:xfrm>
        </p:spPr>
        <p:txBody>
          <a:bodyPr anchor="b"/>
          <a:lstStyle>
            <a:lvl1pPr algn="ctr">
              <a:defRPr sz="6000"/>
            </a:lvl1pPr>
          </a:lstStyle>
          <a:p>
            <a:r>
              <a:rPr lang="lv-LV" dirty="0"/>
              <a:t>Name of the course</a:t>
            </a:r>
            <a:endParaRPr lang="en-US" dirty="0"/>
          </a:p>
        </p:txBody>
      </p:sp>
      <p:sp>
        <p:nvSpPr>
          <p:cNvPr id="3" name="Subtitle 2">
            <a:extLst>
              <a:ext uri="{FF2B5EF4-FFF2-40B4-BE49-F238E27FC236}">
                <a16:creationId xmlns:a16="http://schemas.microsoft.com/office/drawing/2014/main" id="{2947A603-2D9B-43C3-9A87-7E3C309686D3}"/>
              </a:ext>
            </a:extLst>
          </p:cNvPr>
          <p:cNvSpPr>
            <a:spLocks noGrp="1"/>
          </p:cNvSpPr>
          <p:nvPr>
            <p:ph type="subTitle" idx="1" hasCustomPrompt="1"/>
          </p:nvPr>
        </p:nvSpPr>
        <p:spPr>
          <a:xfrm>
            <a:off x="4173413" y="3021746"/>
            <a:ext cx="649458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Name of the module</a:t>
            </a:r>
            <a:endParaRPr lang="en-US" dirty="0"/>
          </a:p>
        </p:txBody>
      </p:sp>
      <p:pic>
        <p:nvPicPr>
          <p:cNvPr id="8" name="Picture 7">
            <a:extLst>
              <a:ext uri="{FF2B5EF4-FFF2-40B4-BE49-F238E27FC236}">
                <a16:creationId xmlns:a16="http://schemas.microsoft.com/office/drawing/2014/main" id="{A67D0469-A684-4EA1-A86D-930D0FA9A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pic>
        <p:nvPicPr>
          <p:cNvPr id="12" name="Picture 11">
            <a:extLst>
              <a:ext uri="{FF2B5EF4-FFF2-40B4-BE49-F238E27FC236}">
                <a16:creationId xmlns:a16="http://schemas.microsoft.com/office/drawing/2014/main" id="{C0080AD9-5158-4A45-9DB7-0FA24ECEE7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5969" y="5892711"/>
            <a:ext cx="5207977" cy="878558"/>
          </a:xfrm>
          <a:prstGeom prst="rect">
            <a:avLst/>
          </a:prstGeom>
        </p:spPr>
      </p:pic>
      <p:pic>
        <p:nvPicPr>
          <p:cNvPr id="14" name="Picture 13">
            <a:extLst>
              <a:ext uri="{FF2B5EF4-FFF2-40B4-BE49-F238E27FC236}">
                <a16:creationId xmlns:a16="http://schemas.microsoft.com/office/drawing/2014/main" id="{E871AFB7-4D0C-4F97-8E21-BD97530010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93911"/>
            <a:ext cx="3994606" cy="4211135"/>
          </a:xfrm>
          <a:prstGeom prst="rect">
            <a:avLst/>
          </a:prstGeom>
        </p:spPr>
      </p:pic>
      <p:sp>
        <p:nvSpPr>
          <p:cNvPr id="5" name="TextBox 4">
            <a:extLst>
              <a:ext uri="{FF2B5EF4-FFF2-40B4-BE49-F238E27FC236}">
                <a16:creationId xmlns:a16="http://schemas.microsoft.com/office/drawing/2014/main" id="{C88CAEF9-F0BD-4CB4-A96C-C371C9D85454}"/>
              </a:ext>
            </a:extLst>
          </p:cNvPr>
          <p:cNvSpPr txBox="1"/>
          <p:nvPr userDrawn="1"/>
        </p:nvSpPr>
        <p:spPr>
          <a:xfrm>
            <a:off x="2977663" y="6213178"/>
            <a:ext cx="3704492" cy="338554"/>
          </a:xfrm>
          <a:prstGeom prst="rect">
            <a:avLst/>
          </a:prstGeom>
          <a:noFill/>
        </p:spPr>
        <p:txBody>
          <a:bodyPr wrap="square" rtlCol="0">
            <a:spAutoFit/>
          </a:bodyPr>
          <a:lstStyle/>
          <a:p>
            <a:r>
              <a:rPr lang="lv-LV" sz="800" dirty="0">
                <a:latin typeface="Amiri" panose="00000500000000000000" pitchFamily="2" charset="-78"/>
                <a:ea typeface="Amiri" panose="00000500000000000000" pitchFamily="2" charset="-78"/>
                <a:cs typeface="Amiri" panose="00000500000000000000" pitchFamily="2" charset="-78"/>
              </a:rPr>
              <a:t>P</a:t>
            </a:r>
            <a:r>
              <a:rPr lang="en-US" sz="800" dirty="0" err="1">
                <a:latin typeface="Amiri" panose="00000500000000000000" pitchFamily="2" charset="-78"/>
                <a:ea typeface="Amiri" panose="00000500000000000000" pitchFamily="2" charset="-78"/>
                <a:cs typeface="Amiri" panose="00000500000000000000" pitchFamily="2" charset="-78"/>
              </a:rPr>
              <a:t>roject</a:t>
            </a:r>
            <a:r>
              <a:rPr lang="en-US" sz="800" dirty="0">
                <a:latin typeface="Amiri" panose="00000500000000000000" pitchFamily="2" charset="-78"/>
                <a:ea typeface="Amiri" panose="00000500000000000000" pitchFamily="2" charset="-78"/>
                <a:cs typeface="Amiri" panose="00000500000000000000" pitchFamily="2" charset="-78"/>
              </a:rPr>
              <a:t> </a:t>
            </a:r>
            <a:r>
              <a:rPr lang="lv-LV" sz="800" dirty="0">
                <a:latin typeface="Amiri" panose="00000500000000000000" pitchFamily="2" charset="-78"/>
                <a:ea typeface="Amiri" panose="00000500000000000000" pitchFamily="2" charset="-78"/>
                <a:cs typeface="Amiri" panose="00000500000000000000" pitchFamily="2" charset="-78"/>
              </a:rPr>
              <a:t>«</a:t>
            </a:r>
            <a:r>
              <a:rPr lang="en-US" sz="800" dirty="0">
                <a:latin typeface="Amiri" panose="00000500000000000000" pitchFamily="2" charset="-78"/>
                <a:ea typeface="Amiri" panose="00000500000000000000" pitchFamily="2" charset="-78"/>
                <a:cs typeface="Amiri" panose="00000500000000000000" pitchFamily="2" charset="-78"/>
              </a:rPr>
              <a:t>Work system for pedagogues to develop children's reading literacy</a:t>
            </a:r>
            <a:r>
              <a:rPr lang="lv-LV" sz="800" dirty="0">
                <a:latin typeface="Amiri" panose="00000500000000000000" pitchFamily="2" charset="-78"/>
                <a:ea typeface="Amiri" panose="00000500000000000000" pitchFamily="2" charset="-78"/>
                <a:cs typeface="Amiri" panose="00000500000000000000" pitchFamily="2" charset="-78"/>
              </a:rPr>
              <a:t>»</a:t>
            </a:r>
          </a:p>
          <a:p>
            <a:r>
              <a:rPr lang="lv-LV" sz="800" dirty="0">
                <a:latin typeface="Amiri" panose="00000500000000000000" pitchFamily="2" charset="-78"/>
                <a:ea typeface="Amiri" panose="00000500000000000000" pitchFamily="2" charset="-78"/>
                <a:cs typeface="Amiri" panose="00000500000000000000" pitchFamily="2" charset="-78"/>
              </a:rPr>
              <a:t>Project number: 2019-1-LV01-KA201-060438</a:t>
            </a:r>
            <a:endParaRPr lang="en-US" sz="800" dirty="0">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331562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A3EB-6B4B-4AEE-AA9B-DD5406114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55BC9-DC22-405D-B241-750EDC7049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447584A-D02E-42C7-B361-C63418852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60000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BBB97-A593-4EC1-92E2-38670C28C9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72DE1-81E9-44DF-B6F1-8BD71BCB1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DEDB7C7-5EAE-4F63-94BD-C531525FA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27789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6567-9C4A-473D-9410-A34BF8319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D3880-9BB7-42B0-B6E1-9A617A0E13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0714A45-9C95-4599-A8D9-DB0CBB5C9C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305659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18A8-EEE5-403C-B1A8-D069302CD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794162-2A16-4597-8AD4-71D32FF33BFB}"/>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6189CCEC-4F23-4766-BE86-10933EBC19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23778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B236-70FB-4E26-85F2-623AFF2FC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FD788-B4FC-4307-A5D1-4A17F01C46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A4F48C-145A-467F-95F5-9C0C26D0B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D41A22E-8035-432D-909A-8BEB73E23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6152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488B-2728-439C-9818-7443D93B6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5F68B-7558-4526-8B8F-0C2B9112A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DDB50-08D9-494F-AAF1-801A192F9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B4ECB-ECEB-4E16-8E14-7469FBA47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595D5-4F39-4750-8D36-DABF9434A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C23E9AB-A63F-4CC4-8099-E99B9FE24C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265284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0396-1A57-407A-A956-DBEB23BC8D6C}"/>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495E7481-BA75-4290-99F5-569D588786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114689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29FF1-8AE5-42E7-A76C-0AB842B05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103413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E3B2-71D3-4191-A44F-5310270F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A51AEE-B998-421E-9EDE-AACAFB79E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A46E9-C1BA-41FF-B666-29B63D18B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73812D1-4DA9-4223-B684-0DA0698B2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347242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BD02-285E-4623-844C-53237066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1EF81-7EDF-4667-B061-BDBDA1480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3F2CF6-F92E-4947-B9CF-92F775896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4007748-084A-4F74-8F53-067CF06B3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6693"/>
            <a:ext cx="2872553" cy="631524"/>
          </a:xfrm>
          <a:prstGeom prst="rect">
            <a:avLst/>
          </a:prstGeom>
        </p:spPr>
      </p:pic>
    </p:spTree>
    <p:extLst>
      <p:ext uri="{BB962C8B-B14F-4D97-AF65-F5344CB8AC3E}">
        <p14:creationId xmlns:p14="http://schemas.microsoft.com/office/powerpoint/2010/main" val="373372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CE037-3519-4713-B7AC-0AF967158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E77F8C-014F-4127-A4F7-06B9CCAF1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83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6E1208"/>
          </a:solidFill>
          <a:latin typeface="Amiri" panose="00000500000000000000" pitchFamily="2" charset="-78"/>
          <a:ea typeface="Amiri" panose="00000500000000000000" pitchFamily="2" charset="-78"/>
          <a:cs typeface="Amiri" panose="00000500000000000000" pitchFamily="2"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miri" panose="00000500000000000000" pitchFamily="2" charset="-78"/>
          <a:ea typeface="Amiri" panose="00000500000000000000" pitchFamily="2" charset="-78"/>
          <a:cs typeface="Amiri" panose="00000500000000000000" pitchFamily="2"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miri" panose="00000500000000000000" pitchFamily="2" charset="-78"/>
          <a:ea typeface="Amiri" panose="00000500000000000000" pitchFamily="2" charset="-78"/>
          <a:cs typeface="Amiri" panose="00000500000000000000" pitchFamily="2"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miri" panose="00000500000000000000" pitchFamily="2" charset="-78"/>
          <a:ea typeface="Amiri" panose="00000500000000000000" pitchFamily="2" charset="-78"/>
          <a:cs typeface="Amiri" panose="00000500000000000000" pitchFamily="2"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miri" panose="00000500000000000000" pitchFamily="2" charset="-78"/>
          <a:ea typeface="Amiri" panose="00000500000000000000" pitchFamily="2" charset="-78"/>
          <a:cs typeface="Amiri" panose="00000500000000000000" pitchFamily="2"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miri" panose="00000500000000000000" pitchFamily="2" charset="-78"/>
          <a:ea typeface="Amiri" panose="00000500000000000000" pitchFamily="2" charset="-78"/>
          <a:cs typeface="Amiri" panose="000005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bartleby.com/107/" TargetMode="External"/><Relationship Id="rId2" Type="http://schemas.openxmlformats.org/officeDocument/2006/relationships/hyperlink" Target="https://novaator.err.ee/1135234/hea-uni-parandab-tahelepanuvoimet-ja-aitab-oppida" TargetMode="External"/><Relationship Id="rId1" Type="http://schemas.openxmlformats.org/officeDocument/2006/relationships/slideLayout" Target="../slideLayouts/slideLayout3.xml"/><Relationship Id="rId5" Type="http://schemas.openxmlformats.org/officeDocument/2006/relationships/hyperlink" Target="https://www.pinterest.com/search/pins/?rs=ac&amp;len=2&amp;q=toddler%20activities&amp;eq=toddles&amp;etslf=9104&amp;term_meta%5b%5d=toddler|autocomplete|0&amp;term_meta%5b%5d=activities|autocomplete|0" TargetMode="External"/><Relationship Id="rId4" Type="http://schemas.openxmlformats.org/officeDocument/2006/relationships/hyperlink" Target="https://www.youtube.com/watch?v=xwIAJofDIDk&amp;feature=share&amp;fbclid=IwAR39sCBggdoBJwNHwYV1TVWqoTuXoTMUFmc9r9hJbF7mE0kso0DuAgPYM1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A2EE-D7BA-4F8A-AC07-90295E84152C}"/>
              </a:ext>
            </a:extLst>
          </p:cNvPr>
          <p:cNvSpPr>
            <a:spLocks noGrp="1"/>
          </p:cNvSpPr>
          <p:nvPr>
            <p:ph type="ctrTitle"/>
          </p:nvPr>
        </p:nvSpPr>
        <p:spPr>
          <a:xfrm>
            <a:off x="4173414" y="1478604"/>
            <a:ext cx="6556195" cy="1750978"/>
          </a:xfrm>
        </p:spPr>
        <p:txBody>
          <a:bodyPr>
            <a:normAutofit fontScale="90000"/>
          </a:bodyPr>
          <a:lstStyle/>
          <a:p>
            <a:br>
              <a:rPr lang="en-US" sz="4000" dirty="0"/>
            </a:br>
            <a:br>
              <a:rPr lang="en-US" sz="4000" dirty="0"/>
            </a:br>
            <a:br>
              <a:rPr lang="en-US" sz="4000" dirty="0"/>
            </a:br>
            <a:r>
              <a:rPr lang="en-US" sz="4000" dirty="0" err="1"/>
              <a:t>Lugemisoskuse</a:t>
            </a:r>
            <a:r>
              <a:rPr lang="en-US" sz="4000" dirty="0"/>
              <a:t> </a:t>
            </a:r>
            <a:r>
              <a:rPr lang="en-US" sz="4000" dirty="0" err="1"/>
              <a:t>arendamine</a:t>
            </a:r>
            <a:r>
              <a:rPr lang="en-US" sz="4000" dirty="0"/>
              <a:t> </a:t>
            </a:r>
            <a:r>
              <a:rPr lang="en-US" sz="4000" dirty="0" err="1"/>
              <a:t>lasteaias</a:t>
            </a:r>
            <a:r>
              <a:rPr lang="en-US" sz="4000" dirty="0"/>
              <a:t> </a:t>
            </a:r>
            <a:r>
              <a:rPr lang="en-US" sz="4000" dirty="0" err="1"/>
              <a:t>ja</a:t>
            </a:r>
            <a:r>
              <a:rPr lang="en-US" sz="4000" dirty="0"/>
              <a:t> </a:t>
            </a:r>
            <a:r>
              <a:rPr lang="en-US" sz="4000" dirty="0" err="1"/>
              <a:t>koolis</a:t>
            </a:r>
            <a:br>
              <a:rPr lang="en-US" sz="4000" dirty="0"/>
            </a:br>
            <a:br>
              <a:rPr lang="en-US" sz="2200" dirty="0"/>
            </a:br>
            <a:endParaRPr lang="en-US" sz="2200" dirty="0"/>
          </a:p>
        </p:txBody>
      </p:sp>
      <p:sp>
        <p:nvSpPr>
          <p:cNvPr id="3" name="Subtitle 2">
            <a:extLst>
              <a:ext uri="{FF2B5EF4-FFF2-40B4-BE49-F238E27FC236}">
                <a16:creationId xmlns:a16="http://schemas.microsoft.com/office/drawing/2014/main" id="{130E7812-6F84-4689-8D0C-D328C6E33E59}"/>
              </a:ext>
            </a:extLst>
          </p:cNvPr>
          <p:cNvSpPr>
            <a:spLocks noGrp="1"/>
          </p:cNvSpPr>
          <p:nvPr>
            <p:ph type="subTitle" idx="1"/>
          </p:nvPr>
        </p:nvSpPr>
        <p:spPr>
          <a:xfrm>
            <a:off x="4173413" y="3647872"/>
            <a:ext cx="6147634" cy="1029636"/>
          </a:xfrm>
        </p:spPr>
        <p:txBody>
          <a:bodyPr/>
          <a:lstStyle/>
          <a:p>
            <a:r>
              <a:rPr lang="en-US" dirty="0"/>
              <a:t>1- 5 </a:t>
            </a:r>
            <a:r>
              <a:rPr lang="en-US" dirty="0" err="1"/>
              <a:t>aastased</a:t>
            </a:r>
            <a:r>
              <a:rPr lang="en-US" dirty="0"/>
              <a:t> lapsed</a:t>
            </a:r>
          </a:p>
        </p:txBody>
      </p:sp>
      <p:sp>
        <p:nvSpPr>
          <p:cNvPr id="4" name="TextBox 3">
            <a:extLst>
              <a:ext uri="{FF2B5EF4-FFF2-40B4-BE49-F238E27FC236}">
                <a16:creationId xmlns:a16="http://schemas.microsoft.com/office/drawing/2014/main" id="{C3F695D2-3578-4F8A-892F-DA18FC15429B}"/>
              </a:ext>
            </a:extLst>
          </p:cNvPr>
          <p:cNvSpPr txBox="1"/>
          <p:nvPr/>
        </p:nvSpPr>
        <p:spPr>
          <a:xfrm>
            <a:off x="7577846" y="4824919"/>
            <a:ext cx="3060969" cy="914670"/>
          </a:xfrm>
          <a:prstGeom prst="rect">
            <a:avLst/>
          </a:prstGeom>
          <a:noFill/>
        </p:spPr>
        <p:txBody>
          <a:bodyPr wrap="square" rtlCol="0">
            <a:spAutoFit/>
          </a:bodyPr>
          <a:lstStyle/>
          <a:p>
            <a:pPr algn="r"/>
            <a:r>
              <a:rPr lang="en-US" dirty="0" err="1">
                <a:solidFill>
                  <a:schemeClr val="tx1">
                    <a:lumMod val="75000"/>
                    <a:lumOff val="25000"/>
                  </a:schemeClr>
                </a:solidFill>
              </a:rPr>
              <a:t>Leoonika</a:t>
            </a:r>
            <a:r>
              <a:rPr lang="en-US" dirty="0">
                <a:solidFill>
                  <a:schemeClr val="tx1">
                    <a:lumMod val="75000"/>
                    <a:lumOff val="25000"/>
                  </a:schemeClr>
                </a:solidFill>
              </a:rPr>
              <a:t> </a:t>
            </a:r>
            <a:r>
              <a:rPr lang="en-US" dirty="0" err="1">
                <a:solidFill>
                  <a:schemeClr val="tx1">
                    <a:lumMod val="75000"/>
                    <a:lumOff val="25000"/>
                  </a:schemeClr>
                </a:solidFill>
              </a:rPr>
              <a:t>Kleimann</a:t>
            </a:r>
            <a:r>
              <a:rPr lang="en-US" dirty="0">
                <a:solidFill>
                  <a:schemeClr val="tx1">
                    <a:lumMod val="75000"/>
                    <a:lumOff val="25000"/>
                  </a:schemeClr>
                </a:solidFill>
              </a:rPr>
              <a:t> – </a:t>
            </a:r>
            <a:r>
              <a:rPr lang="en-US" dirty="0" err="1">
                <a:solidFill>
                  <a:schemeClr val="tx1">
                    <a:lumMod val="75000"/>
                    <a:lumOff val="25000"/>
                  </a:schemeClr>
                </a:solidFill>
              </a:rPr>
              <a:t>Leimann</a:t>
            </a:r>
            <a:endParaRPr lang="en-US" dirty="0">
              <a:solidFill>
                <a:schemeClr val="tx1">
                  <a:lumMod val="75000"/>
                  <a:lumOff val="25000"/>
                </a:schemeClr>
              </a:solidFill>
            </a:endParaRPr>
          </a:p>
          <a:p>
            <a:pPr algn="ctr"/>
            <a:r>
              <a:rPr lang="en-US" dirty="0">
                <a:solidFill>
                  <a:schemeClr val="tx1">
                    <a:lumMod val="75000"/>
                    <a:lumOff val="25000"/>
                  </a:schemeClr>
                </a:solidFill>
              </a:rPr>
              <a:t>22.02.2021</a:t>
            </a:r>
          </a:p>
          <a:p>
            <a:pPr algn="ctr"/>
            <a:r>
              <a:rPr lang="en-US" dirty="0">
                <a:solidFill>
                  <a:schemeClr val="tx1">
                    <a:lumMod val="75000"/>
                    <a:lumOff val="25000"/>
                  </a:schemeClr>
                </a:solidFill>
              </a:rPr>
              <a:t>Tartu</a:t>
            </a:r>
          </a:p>
        </p:txBody>
      </p:sp>
      <p:pic>
        <p:nvPicPr>
          <p:cNvPr id="5" name="Picture 4" descr="af42dea25b9e212dcdac20694e515d53.jpg"/>
          <p:cNvPicPr>
            <a:picLocks noChangeAspect="1"/>
          </p:cNvPicPr>
          <p:nvPr/>
        </p:nvPicPr>
        <p:blipFill>
          <a:blip r:embed="rId2"/>
          <a:stretch>
            <a:fillRect/>
          </a:stretch>
        </p:blipFill>
        <p:spPr>
          <a:xfrm>
            <a:off x="9615175" y="2266545"/>
            <a:ext cx="2023007" cy="2431912"/>
          </a:xfrm>
          <a:prstGeom prst="rect">
            <a:avLst/>
          </a:prstGeom>
        </p:spPr>
      </p:pic>
    </p:spTree>
    <p:extLst>
      <p:ext uri="{BB962C8B-B14F-4D97-AF65-F5344CB8AC3E}">
        <p14:creationId xmlns:p14="http://schemas.microsoft.com/office/powerpoint/2010/main" val="383173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603115"/>
            <a:ext cx="10515600" cy="719847"/>
          </a:xfrm>
        </p:spPr>
        <p:txBody>
          <a:bodyPr>
            <a:normAutofit/>
          </a:bodyPr>
          <a:lstStyle/>
          <a:p>
            <a:r>
              <a:rPr lang="en-US" sz="4000" dirty="0"/>
              <a:t>RÜTMID JA LAULUD</a:t>
            </a:r>
          </a:p>
        </p:txBody>
      </p:sp>
      <p:sp>
        <p:nvSpPr>
          <p:cNvPr id="3" name="Text Placeholder 2"/>
          <p:cNvSpPr>
            <a:spLocks noGrp="1"/>
          </p:cNvSpPr>
          <p:nvPr>
            <p:ph type="body" idx="1"/>
          </p:nvPr>
        </p:nvSpPr>
        <p:spPr>
          <a:xfrm>
            <a:off x="831850" y="1459150"/>
            <a:ext cx="10515600" cy="4630502"/>
          </a:xfrm>
        </p:spPr>
        <p:txBody>
          <a:bodyPr/>
          <a:lstStyle/>
          <a:p>
            <a:r>
              <a:rPr lang="en-US" dirty="0" err="1"/>
              <a:t>Iga</a:t>
            </a:r>
            <a:r>
              <a:rPr lang="en-US" dirty="0"/>
              <a:t> keel </a:t>
            </a:r>
            <a:r>
              <a:rPr lang="en-US" dirty="0" err="1"/>
              <a:t>koosneb</a:t>
            </a:r>
            <a:r>
              <a:rPr lang="en-US" dirty="0"/>
              <a:t> </a:t>
            </a:r>
            <a:r>
              <a:rPr lang="en-US" dirty="0" err="1"/>
              <a:t>rõhkudest</a:t>
            </a:r>
            <a:r>
              <a:rPr lang="en-US" dirty="0"/>
              <a:t>, </a:t>
            </a:r>
            <a:r>
              <a:rPr lang="en-US" dirty="0" err="1"/>
              <a:t>tempost</a:t>
            </a:r>
            <a:r>
              <a:rPr lang="en-US" dirty="0"/>
              <a:t> </a:t>
            </a:r>
            <a:r>
              <a:rPr lang="en-US" dirty="0" err="1"/>
              <a:t>ja</a:t>
            </a:r>
            <a:r>
              <a:rPr lang="en-US" dirty="0"/>
              <a:t> on </a:t>
            </a:r>
            <a:r>
              <a:rPr lang="en-US" dirty="0" err="1"/>
              <a:t>kõlaliselt</a:t>
            </a:r>
            <a:r>
              <a:rPr lang="en-US" dirty="0"/>
              <a:t> </a:t>
            </a:r>
            <a:r>
              <a:rPr lang="en-US" dirty="0" err="1"/>
              <a:t>omad</a:t>
            </a:r>
            <a:r>
              <a:rPr lang="en-US" dirty="0"/>
              <a:t> </a:t>
            </a:r>
            <a:r>
              <a:rPr lang="en-US" dirty="0" err="1"/>
              <a:t>eripärad</a:t>
            </a:r>
            <a:r>
              <a:rPr lang="en-US" dirty="0"/>
              <a:t>. </a:t>
            </a:r>
            <a:r>
              <a:rPr lang="en-US" dirty="0" err="1"/>
              <a:t>Kui</a:t>
            </a:r>
            <a:r>
              <a:rPr lang="en-US" dirty="0"/>
              <a:t> </a:t>
            </a:r>
            <a:r>
              <a:rPr lang="en-US" dirty="0" err="1"/>
              <a:t>lapsega</a:t>
            </a:r>
            <a:r>
              <a:rPr lang="en-US" dirty="0"/>
              <a:t> </a:t>
            </a:r>
            <a:r>
              <a:rPr lang="en-US" dirty="0" err="1"/>
              <a:t>harjutada</a:t>
            </a:r>
            <a:r>
              <a:rPr lang="en-US" dirty="0"/>
              <a:t> </a:t>
            </a:r>
            <a:r>
              <a:rPr lang="en-US" dirty="0" err="1"/>
              <a:t>rütmilisi</a:t>
            </a:r>
            <a:r>
              <a:rPr lang="en-US" dirty="0"/>
              <a:t> </a:t>
            </a:r>
            <a:r>
              <a:rPr lang="en-US" dirty="0" err="1"/>
              <a:t>hüpitamismänge</a:t>
            </a:r>
            <a:r>
              <a:rPr lang="en-US" dirty="0"/>
              <a:t>, </a:t>
            </a:r>
            <a:r>
              <a:rPr lang="en-US" dirty="0" err="1"/>
              <a:t>siis</a:t>
            </a:r>
            <a:r>
              <a:rPr lang="en-US" dirty="0"/>
              <a:t> </a:t>
            </a:r>
            <a:r>
              <a:rPr lang="en-US" dirty="0" err="1"/>
              <a:t>ta</a:t>
            </a:r>
            <a:r>
              <a:rPr lang="en-US" dirty="0"/>
              <a:t> </a:t>
            </a:r>
            <a:r>
              <a:rPr lang="en-US" dirty="0" err="1"/>
              <a:t>õpib</a:t>
            </a:r>
            <a:r>
              <a:rPr lang="en-US" dirty="0"/>
              <a:t> </a:t>
            </a:r>
            <a:r>
              <a:rPr lang="en-US" dirty="0" err="1"/>
              <a:t>kuulama</a:t>
            </a:r>
            <a:r>
              <a:rPr lang="en-US" dirty="0"/>
              <a:t> </a:t>
            </a:r>
            <a:r>
              <a:rPr lang="en-US" dirty="0" err="1"/>
              <a:t>ja</a:t>
            </a:r>
            <a:r>
              <a:rPr lang="en-US" dirty="0"/>
              <a:t> </a:t>
            </a:r>
            <a:r>
              <a:rPr lang="en-US" dirty="0" err="1"/>
              <a:t>tajub</a:t>
            </a:r>
            <a:r>
              <a:rPr lang="en-US" dirty="0"/>
              <a:t> </a:t>
            </a:r>
            <a:r>
              <a:rPr lang="en-US" dirty="0" err="1"/>
              <a:t>keele</a:t>
            </a:r>
            <a:r>
              <a:rPr lang="en-US" dirty="0"/>
              <a:t> </a:t>
            </a:r>
            <a:r>
              <a:rPr lang="en-US" dirty="0" err="1"/>
              <a:t>omapärasid</a:t>
            </a:r>
            <a:r>
              <a:rPr lang="en-US" dirty="0"/>
              <a:t> </a:t>
            </a:r>
            <a:r>
              <a:rPr lang="en-US" dirty="0" err="1"/>
              <a:t>ja</a:t>
            </a:r>
            <a:r>
              <a:rPr lang="en-US" dirty="0"/>
              <a:t> </a:t>
            </a:r>
            <a:r>
              <a:rPr lang="en-US" dirty="0" err="1"/>
              <a:t>üritab</a:t>
            </a:r>
            <a:r>
              <a:rPr lang="en-US" dirty="0"/>
              <a:t> </a:t>
            </a:r>
            <a:r>
              <a:rPr lang="en-US" dirty="0" err="1"/>
              <a:t>hiljem</a:t>
            </a:r>
            <a:r>
              <a:rPr lang="en-US" dirty="0"/>
              <a:t> </a:t>
            </a:r>
            <a:r>
              <a:rPr lang="en-US" dirty="0" err="1"/>
              <a:t>matkides</a:t>
            </a:r>
            <a:r>
              <a:rPr lang="en-US" dirty="0"/>
              <a:t> </a:t>
            </a:r>
            <a:r>
              <a:rPr lang="en-US" dirty="0" err="1"/>
              <a:t>samu</a:t>
            </a:r>
            <a:r>
              <a:rPr lang="en-US" dirty="0"/>
              <a:t> </a:t>
            </a:r>
            <a:r>
              <a:rPr lang="en-US" dirty="0" err="1"/>
              <a:t>sõnu</a:t>
            </a:r>
            <a:r>
              <a:rPr lang="en-US" dirty="0"/>
              <a:t> </a:t>
            </a:r>
            <a:r>
              <a:rPr lang="en-US" dirty="0" err="1"/>
              <a:t>järgi</a:t>
            </a:r>
            <a:r>
              <a:rPr lang="en-US" dirty="0"/>
              <a:t> </a:t>
            </a:r>
            <a:r>
              <a:rPr lang="en-US" dirty="0" err="1"/>
              <a:t>öelda</a:t>
            </a:r>
            <a:r>
              <a:rPr lang="en-US" dirty="0"/>
              <a:t>. </a:t>
            </a:r>
            <a:r>
              <a:rPr lang="en-US" dirty="0" err="1"/>
              <a:t>Lugemisel</a:t>
            </a:r>
            <a:r>
              <a:rPr lang="en-US" dirty="0"/>
              <a:t> on </a:t>
            </a:r>
            <a:r>
              <a:rPr lang="en-US" dirty="0" err="1"/>
              <a:t>oluline</a:t>
            </a:r>
            <a:r>
              <a:rPr lang="en-US" dirty="0"/>
              <a:t>, et laps </a:t>
            </a:r>
            <a:r>
              <a:rPr lang="en-US" dirty="0" err="1"/>
              <a:t>oskaks</a:t>
            </a:r>
            <a:r>
              <a:rPr lang="en-US" dirty="0"/>
              <a:t> </a:t>
            </a:r>
            <a:r>
              <a:rPr lang="en-US" dirty="0" err="1"/>
              <a:t>eristada</a:t>
            </a:r>
            <a:r>
              <a:rPr lang="en-US" dirty="0"/>
              <a:t> </a:t>
            </a:r>
            <a:r>
              <a:rPr lang="en-US" dirty="0" err="1"/>
              <a:t>häälikute</a:t>
            </a:r>
            <a:r>
              <a:rPr lang="en-US" dirty="0"/>
              <a:t> </a:t>
            </a:r>
            <a:r>
              <a:rPr lang="en-US" dirty="0" err="1"/>
              <a:t>pikkusi</a:t>
            </a:r>
            <a:r>
              <a:rPr lang="en-US" dirty="0"/>
              <a:t> </a:t>
            </a:r>
            <a:r>
              <a:rPr lang="en-US" dirty="0" err="1"/>
              <a:t>sõnas</a:t>
            </a:r>
            <a:r>
              <a:rPr lang="en-US" dirty="0"/>
              <a:t> </a:t>
            </a:r>
            <a:r>
              <a:rPr lang="en-US" dirty="0" err="1"/>
              <a:t>ja</a:t>
            </a:r>
            <a:r>
              <a:rPr lang="en-US" dirty="0"/>
              <a:t> </a:t>
            </a:r>
            <a:r>
              <a:rPr lang="en-US" dirty="0" err="1"/>
              <a:t>sõnade</a:t>
            </a:r>
            <a:r>
              <a:rPr lang="en-US" dirty="0"/>
              <a:t> </a:t>
            </a:r>
            <a:r>
              <a:rPr lang="en-US" dirty="0" err="1"/>
              <a:t>detailseid</a:t>
            </a:r>
            <a:r>
              <a:rPr lang="en-US" dirty="0"/>
              <a:t> </a:t>
            </a:r>
            <a:r>
              <a:rPr lang="en-US" dirty="0" err="1"/>
              <a:t>erisusi</a:t>
            </a:r>
            <a:r>
              <a:rPr lang="en-US" dirty="0"/>
              <a:t>, </a:t>
            </a:r>
            <a:r>
              <a:rPr lang="en-US" dirty="0" err="1"/>
              <a:t>nt</a:t>
            </a:r>
            <a:r>
              <a:rPr lang="en-US" dirty="0"/>
              <a:t> </a:t>
            </a:r>
            <a:r>
              <a:rPr lang="en-US" dirty="0" err="1"/>
              <a:t>Kurg</a:t>
            </a:r>
            <a:r>
              <a:rPr lang="en-US" dirty="0"/>
              <a:t>  </a:t>
            </a:r>
            <a:r>
              <a:rPr lang="en-US" dirty="0" err="1"/>
              <a:t>ja</a:t>
            </a:r>
            <a:r>
              <a:rPr lang="en-US" dirty="0"/>
              <a:t> </a:t>
            </a:r>
            <a:r>
              <a:rPr lang="en-US" dirty="0" err="1"/>
              <a:t>kurk</a:t>
            </a:r>
            <a:r>
              <a:rPr lang="en-US" dirty="0"/>
              <a:t>  </a:t>
            </a:r>
            <a:r>
              <a:rPr lang="en-US" dirty="0" err="1"/>
              <a:t>jne</a:t>
            </a:r>
            <a:r>
              <a:rPr lang="en-US" dirty="0"/>
              <a:t>.</a:t>
            </a:r>
          </a:p>
          <a:p>
            <a:endParaRPr lang="en-US" dirty="0"/>
          </a:p>
          <a:p>
            <a:endParaRPr lang="en-US" dirty="0"/>
          </a:p>
        </p:txBody>
      </p:sp>
      <p:pic>
        <p:nvPicPr>
          <p:cNvPr id="5" name="Picture 4" descr="c553e9f85c6d39fe3c380128b773adc9.jpg"/>
          <p:cNvPicPr>
            <a:picLocks noChangeAspect="1"/>
          </p:cNvPicPr>
          <p:nvPr/>
        </p:nvPicPr>
        <p:blipFill>
          <a:blip r:embed="rId2"/>
          <a:stretch>
            <a:fillRect/>
          </a:stretch>
        </p:blipFill>
        <p:spPr>
          <a:xfrm>
            <a:off x="7208195" y="3128657"/>
            <a:ext cx="4254230" cy="31906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24128"/>
            <a:ext cx="10515600" cy="758757"/>
          </a:xfrm>
        </p:spPr>
        <p:txBody>
          <a:bodyPr>
            <a:normAutofit/>
          </a:bodyPr>
          <a:lstStyle/>
          <a:p>
            <a:r>
              <a:rPr lang="en-US" sz="4000" dirty="0"/>
              <a:t>HAISTMINE</a:t>
            </a:r>
          </a:p>
        </p:txBody>
      </p:sp>
      <p:sp>
        <p:nvSpPr>
          <p:cNvPr id="3" name="Text Placeholder 2"/>
          <p:cNvSpPr>
            <a:spLocks noGrp="1"/>
          </p:cNvSpPr>
          <p:nvPr>
            <p:ph type="body" idx="1"/>
          </p:nvPr>
        </p:nvSpPr>
        <p:spPr>
          <a:xfrm>
            <a:off x="831850" y="1760706"/>
            <a:ext cx="10515600" cy="4328945"/>
          </a:xfrm>
        </p:spPr>
        <p:txBody>
          <a:bodyPr/>
          <a:lstStyle/>
          <a:p>
            <a:r>
              <a:rPr lang="en-US" dirty="0" err="1"/>
              <a:t>Haistmine</a:t>
            </a:r>
            <a:r>
              <a:rPr lang="en-US" dirty="0"/>
              <a:t> ( </a:t>
            </a:r>
            <a:r>
              <a:rPr lang="en-US" dirty="0" err="1"/>
              <a:t>erinevate</a:t>
            </a:r>
            <a:r>
              <a:rPr lang="en-US" dirty="0"/>
              <a:t> </a:t>
            </a:r>
            <a:r>
              <a:rPr lang="en-US" dirty="0" err="1"/>
              <a:t>lõhnade</a:t>
            </a:r>
            <a:r>
              <a:rPr lang="en-US" dirty="0"/>
              <a:t> </a:t>
            </a:r>
            <a:r>
              <a:rPr lang="en-US" dirty="0" err="1"/>
              <a:t>tundmine</a:t>
            </a:r>
            <a:r>
              <a:rPr lang="en-US" dirty="0"/>
              <a:t> </a:t>
            </a:r>
            <a:r>
              <a:rPr lang="en-US" dirty="0" err="1"/>
              <a:t>ergutab</a:t>
            </a:r>
            <a:r>
              <a:rPr lang="en-US" dirty="0"/>
              <a:t> </a:t>
            </a:r>
            <a:r>
              <a:rPr lang="en-US" dirty="0" err="1"/>
              <a:t>ja</a:t>
            </a:r>
            <a:r>
              <a:rPr lang="en-US" dirty="0"/>
              <a:t> </a:t>
            </a:r>
            <a:r>
              <a:rPr lang="en-US" dirty="0" err="1"/>
              <a:t>õpetab</a:t>
            </a:r>
            <a:r>
              <a:rPr lang="en-US" dirty="0"/>
              <a:t> </a:t>
            </a:r>
            <a:r>
              <a:rPr lang="en-US" dirty="0" err="1"/>
              <a:t>seoseid</a:t>
            </a:r>
            <a:r>
              <a:rPr lang="en-US" dirty="0"/>
              <a:t> </a:t>
            </a:r>
            <a:r>
              <a:rPr lang="en-US" dirty="0" err="1"/>
              <a:t>looma</a:t>
            </a:r>
            <a:r>
              <a:rPr lang="en-US" dirty="0"/>
              <a:t>, </a:t>
            </a:r>
            <a:r>
              <a:rPr lang="en-US" dirty="0" err="1"/>
              <a:t>nt</a:t>
            </a:r>
            <a:r>
              <a:rPr lang="en-US" dirty="0"/>
              <a:t> </a:t>
            </a:r>
            <a:r>
              <a:rPr lang="en-US" dirty="0" err="1"/>
              <a:t>komm</a:t>
            </a:r>
            <a:r>
              <a:rPr lang="en-US" dirty="0"/>
              <a:t> </a:t>
            </a:r>
            <a:r>
              <a:rPr lang="en-US" dirty="0" err="1"/>
              <a:t>ja</a:t>
            </a:r>
            <a:r>
              <a:rPr lang="en-US" dirty="0"/>
              <a:t> </a:t>
            </a:r>
            <a:r>
              <a:rPr lang="en-US" dirty="0" err="1"/>
              <a:t>kommilõhn</a:t>
            </a:r>
            <a:r>
              <a:rPr lang="en-US" dirty="0"/>
              <a:t>, </a:t>
            </a:r>
            <a:r>
              <a:rPr lang="en-US" dirty="0" err="1"/>
              <a:t>kevade</a:t>
            </a:r>
            <a:r>
              <a:rPr lang="en-US" dirty="0"/>
              <a:t> </a:t>
            </a:r>
            <a:r>
              <a:rPr lang="en-US" dirty="0" err="1"/>
              <a:t>lõhn</a:t>
            </a:r>
            <a:r>
              <a:rPr lang="en-US" dirty="0"/>
              <a:t>. </a:t>
            </a:r>
            <a:r>
              <a:rPr lang="en-US" dirty="0" err="1"/>
              <a:t>Lugemise</a:t>
            </a:r>
            <a:r>
              <a:rPr lang="en-US" dirty="0"/>
              <a:t> </a:t>
            </a:r>
            <a:r>
              <a:rPr lang="en-US" dirty="0" err="1"/>
              <a:t>mõistmisel</a:t>
            </a:r>
            <a:r>
              <a:rPr lang="en-US" dirty="0"/>
              <a:t> on </a:t>
            </a:r>
            <a:r>
              <a:rPr lang="en-US" dirty="0" err="1"/>
              <a:t>oluline</a:t>
            </a:r>
            <a:r>
              <a:rPr lang="en-US" dirty="0"/>
              <a:t> </a:t>
            </a:r>
            <a:r>
              <a:rPr lang="en-US" dirty="0" err="1"/>
              <a:t>varajased</a:t>
            </a:r>
            <a:r>
              <a:rPr lang="en-US" dirty="0"/>
              <a:t> </a:t>
            </a:r>
            <a:r>
              <a:rPr lang="en-US" dirty="0" err="1"/>
              <a:t>seosed</a:t>
            </a:r>
            <a:r>
              <a:rPr lang="en-US" dirty="0"/>
              <a:t>, </a:t>
            </a:r>
            <a:r>
              <a:rPr lang="en-US" dirty="0" err="1"/>
              <a:t>muidu</a:t>
            </a:r>
            <a:r>
              <a:rPr lang="en-US" dirty="0"/>
              <a:t> on </a:t>
            </a:r>
            <a:r>
              <a:rPr lang="en-US" dirty="0" err="1"/>
              <a:t>sõnad</a:t>
            </a:r>
            <a:r>
              <a:rPr lang="en-US" dirty="0"/>
              <a:t> </a:t>
            </a:r>
            <a:r>
              <a:rPr lang="en-US" dirty="0" err="1"/>
              <a:t>abstraktsed</a:t>
            </a:r>
            <a:r>
              <a:rPr lang="en-US" dirty="0"/>
              <a:t> </a:t>
            </a:r>
            <a:r>
              <a:rPr lang="en-US" dirty="0" err="1"/>
              <a:t>ja</a:t>
            </a:r>
            <a:r>
              <a:rPr lang="en-US" dirty="0"/>
              <a:t> </a:t>
            </a:r>
            <a:r>
              <a:rPr lang="en-US" dirty="0" err="1"/>
              <a:t>tähenduseta</a:t>
            </a:r>
            <a:r>
              <a:rPr lang="en-US" dirty="0"/>
              <a:t> )</a:t>
            </a:r>
          </a:p>
        </p:txBody>
      </p:sp>
      <p:pic>
        <p:nvPicPr>
          <p:cNvPr id="4" name="Picture 3" descr="04cadbb2458eebdd822f440644e05f9a.jpg"/>
          <p:cNvPicPr>
            <a:picLocks noChangeAspect="1"/>
          </p:cNvPicPr>
          <p:nvPr/>
        </p:nvPicPr>
        <p:blipFill>
          <a:blip r:embed="rId2"/>
          <a:stretch>
            <a:fillRect/>
          </a:stretch>
        </p:blipFill>
        <p:spPr>
          <a:xfrm>
            <a:off x="7038772" y="2708343"/>
            <a:ext cx="3581400" cy="3581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40861"/>
            <a:ext cx="10515600" cy="719846"/>
          </a:xfrm>
        </p:spPr>
        <p:txBody>
          <a:bodyPr>
            <a:normAutofit/>
          </a:bodyPr>
          <a:lstStyle/>
          <a:p>
            <a:r>
              <a:rPr lang="en-US" sz="4000" dirty="0"/>
              <a:t>KOMPIMINE</a:t>
            </a:r>
          </a:p>
        </p:txBody>
      </p:sp>
      <p:sp>
        <p:nvSpPr>
          <p:cNvPr id="3" name="Text Placeholder 2"/>
          <p:cNvSpPr>
            <a:spLocks noGrp="1"/>
          </p:cNvSpPr>
          <p:nvPr>
            <p:ph type="body" idx="1"/>
          </p:nvPr>
        </p:nvSpPr>
        <p:spPr>
          <a:xfrm>
            <a:off x="831850" y="1809345"/>
            <a:ext cx="10515600" cy="4280305"/>
          </a:xfrm>
        </p:spPr>
        <p:txBody>
          <a:bodyPr/>
          <a:lstStyle/>
          <a:p>
            <a:r>
              <a:rPr lang="en-US" dirty="0" err="1"/>
              <a:t>Kompimine</a:t>
            </a:r>
            <a:r>
              <a:rPr lang="en-US" dirty="0"/>
              <a:t> ( </a:t>
            </a:r>
            <a:r>
              <a:rPr lang="en-US" dirty="0" err="1"/>
              <a:t>erinevate</a:t>
            </a:r>
            <a:r>
              <a:rPr lang="en-US" dirty="0"/>
              <a:t> </a:t>
            </a:r>
            <a:r>
              <a:rPr lang="en-US" dirty="0" err="1"/>
              <a:t>kujude</a:t>
            </a:r>
            <a:r>
              <a:rPr lang="en-US" dirty="0"/>
              <a:t>, </a:t>
            </a:r>
            <a:r>
              <a:rPr lang="en-US" dirty="0" err="1"/>
              <a:t>materjalide</a:t>
            </a:r>
            <a:r>
              <a:rPr lang="en-US" dirty="0"/>
              <a:t>, </a:t>
            </a:r>
            <a:r>
              <a:rPr lang="en-US" dirty="0" err="1"/>
              <a:t>asjade</a:t>
            </a:r>
            <a:r>
              <a:rPr lang="en-US" dirty="0"/>
              <a:t> </a:t>
            </a:r>
            <a:r>
              <a:rPr lang="en-US" dirty="0" err="1"/>
              <a:t>kompimine</a:t>
            </a:r>
            <a:r>
              <a:rPr lang="en-US" dirty="0"/>
              <a:t> </a:t>
            </a:r>
            <a:r>
              <a:rPr lang="en-US" dirty="0" err="1"/>
              <a:t>arendab</a:t>
            </a:r>
            <a:r>
              <a:rPr lang="en-US" dirty="0"/>
              <a:t> </a:t>
            </a:r>
            <a:r>
              <a:rPr lang="en-US" dirty="0" err="1"/>
              <a:t>tunnetust</a:t>
            </a:r>
            <a:r>
              <a:rPr lang="en-US" dirty="0"/>
              <a:t>, </a:t>
            </a:r>
            <a:r>
              <a:rPr lang="en-US" dirty="0" err="1"/>
              <a:t>mis</a:t>
            </a:r>
            <a:r>
              <a:rPr lang="en-US" dirty="0"/>
              <a:t> </a:t>
            </a:r>
            <a:r>
              <a:rPr lang="en-US" dirty="0" err="1"/>
              <a:t>loob</a:t>
            </a:r>
            <a:r>
              <a:rPr lang="en-US" dirty="0"/>
              <a:t> </a:t>
            </a:r>
            <a:r>
              <a:rPr lang="en-US" dirty="0" err="1"/>
              <a:t>omamoodi</a:t>
            </a:r>
            <a:r>
              <a:rPr lang="en-US" dirty="0"/>
              <a:t> </a:t>
            </a:r>
            <a:r>
              <a:rPr lang="en-US" dirty="0" err="1"/>
              <a:t>seoseid</a:t>
            </a:r>
            <a:r>
              <a:rPr lang="en-US" dirty="0"/>
              <a:t> </a:t>
            </a:r>
            <a:r>
              <a:rPr lang="en-US" dirty="0" err="1"/>
              <a:t>ja</a:t>
            </a:r>
            <a:r>
              <a:rPr lang="en-US" dirty="0"/>
              <a:t> </a:t>
            </a:r>
            <a:r>
              <a:rPr lang="en-US" dirty="0" err="1"/>
              <a:t>aitab</a:t>
            </a:r>
            <a:r>
              <a:rPr lang="en-US" dirty="0"/>
              <a:t> </a:t>
            </a:r>
            <a:r>
              <a:rPr lang="en-US" dirty="0" err="1"/>
              <a:t>paremini</a:t>
            </a:r>
            <a:r>
              <a:rPr lang="en-US" dirty="0"/>
              <a:t> </a:t>
            </a:r>
            <a:r>
              <a:rPr lang="en-US" dirty="0" err="1"/>
              <a:t>mõtestada</a:t>
            </a:r>
            <a:r>
              <a:rPr lang="en-US" dirty="0"/>
              <a:t> </a:t>
            </a:r>
            <a:r>
              <a:rPr lang="en-US" dirty="0" err="1"/>
              <a:t>nö</a:t>
            </a:r>
            <a:r>
              <a:rPr lang="en-US" dirty="0"/>
              <a:t> </a:t>
            </a:r>
            <a:r>
              <a:rPr lang="en-US" dirty="0" err="1"/>
              <a:t>nähtamatut</a:t>
            </a:r>
            <a:r>
              <a:rPr lang="en-US" dirty="0"/>
              <a:t> </a:t>
            </a:r>
            <a:r>
              <a:rPr lang="en-US" dirty="0" err="1"/>
              <a:t>sõnavara</a:t>
            </a:r>
            <a:r>
              <a:rPr lang="en-US" dirty="0"/>
              <a:t> – </a:t>
            </a:r>
            <a:r>
              <a:rPr lang="en-US" dirty="0" err="1"/>
              <a:t>kare</a:t>
            </a:r>
            <a:r>
              <a:rPr lang="en-US" dirty="0"/>
              <a:t>, </a:t>
            </a:r>
            <a:r>
              <a:rPr lang="en-US" dirty="0" err="1"/>
              <a:t>sile</a:t>
            </a:r>
            <a:r>
              <a:rPr lang="en-US" dirty="0"/>
              <a:t>, </a:t>
            </a:r>
            <a:r>
              <a:rPr lang="en-US" dirty="0" err="1"/>
              <a:t>lainetab</a:t>
            </a:r>
            <a:r>
              <a:rPr lang="en-US" dirty="0"/>
              <a:t>, </a:t>
            </a:r>
            <a:r>
              <a:rPr lang="en-US" dirty="0" err="1"/>
              <a:t>okkaline</a:t>
            </a:r>
            <a:r>
              <a:rPr lang="en-US" dirty="0"/>
              <a:t>, </a:t>
            </a:r>
            <a:r>
              <a:rPr lang="en-US" dirty="0" err="1"/>
              <a:t>pehme</a:t>
            </a:r>
            <a:r>
              <a:rPr lang="en-US" dirty="0"/>
              <a:t> …... </a:t>
            </a:r>
          </a:p>
          <a:p>
            <a:endParaRPr lang="en-US" dirty="0"/>
          </a:p>
        </p:txBody>
      </p:sp>
      <p:pic>
        <p:nvPicPr>
          <p:cNvPr id="4" name="Picture 3" descr="C:\Users\Leoonika\Desktop\1-3 aastased\sens - tunneta jalgadega 3.jpg"/>
          <p:cNvPicPr/>
          <p:nvPr/>
        </p:nvPicPr>
        <p:blipFill>
          <a:blip r:embed="rId2"/>
          <a:srcRect/>
          <a:stretch>
            <a:fillRect/>
          </a:stretch>
        </p:blipFill>
        <p:spPr bwMode="auto">
          <a:xfrm>
            <a:off x="1762245" y="2961530"/>
            <a:ext cx="2868120" cy="3147439"/>
          </a:xfrm>
          <a:prstGeom prst="rect">
            <a:avLst/>
          </a:prstGeom>
          <a:noFill/>
          <a:ln w="9525">
            <a:noFill/>
            <a:miter lim="800000"/>
            <a:headEnd/>
            <a:tailEnd/>
          </a:ln>
        </p:spPr>
      </p:pic>
      <p:pic>
        <p:nvPicPr>
          <p:cNvPr id="5" name="Picture 4" descr="C:\Users\Leoonika\Desktop\1-3 aastased\SENSOORNE ARENG-ERINEVAD MATERJALID TALU.jpg"/>
          <p:cNvPicPr/>
          <p:nvPr/>
        </p:nvPicPr>
        <p:blipFill>
          <a:blip r:embed="rId3"/>
          <a:srcRect/>
          <a:stretch>
            <a:fillRect/>
          </a:stretch>
        </p:blipFill>
        <p:spPr bwMode="auto">
          <a:xfrm>
            <a:off x="5740130" y="3083669"/>
            <a:ext cx="3005036" cy="26653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31133"/>
            <a:ext cx="10515600" cy="671208"/>
          </a:xfrm>
        </p:spPr>
        <p:txBody>
          <a:bodyPr>
            <a:normAutofit/>
          </a:bodyPr>
          <a:lstStyle/>
          <a:p>
            <a:r>
              <a:rPr lang="en-US" sz="4000" dirty="0"/>
              <a:t>MAITSMINE</a:t>
            </a:r>
          </a:p>
        </p:txBody>
      </p:sp>
      <p:sp>
        <p:nvSpPr>
          <p:cNvPr id="3" name="Text Placeholder 2"/>
          <p:cNvSpPr>
            <a:spLocks noGrp="1"/>
          </p:cNvSpPr>
          <p:nvPr>
            <p:ph type="body" idx="1"/>
          </p:nvPr>
        </p:nvSpPr>
        <p:spPr>
          <a:xfrm>
            <a:off x="831850" y="1712069"/>
            <a:ext cx="10515600" cy="4377582"/>
          </a:xfrm>
        </p:spPr>
        <p:txBody>
          <a:bodyPr/>
          <a:lstStyle/>
          <a:p>
            <a:r>
              <a:rPr lang="en-US" dirty="0" err="1"/>
              <a:t>maitsemine</a:t>
            </a:r>
            <a:r>
              <a:rPr lang="en-US" dirty="0"/>
              <a:t> ( </a:t>
            </a:r>
            <a:r>
              <a:rPr lang="en-US" dirty="0" err="1"/>
              <a:t>kõik</a:t>
            </a:r>
            <a:r>
              <a:rPr lang="en-US" dirty="0"/>
              <a:t> </a:t>
            </a:r>
            <a:r>
              <a:rPr lang="en-US" dirty="0" err="1"/>
              <a:t>ümbrisev</a:t>
            </a:r>
            <a:r>
              <a:rPr lang="en-US" dirty="0"/>
              <a:t> pole </a:t>
            </a:r>
            <a:r>
              <a:rPr lang="en-US" dirty="0" err="1"/>
              <a:t>meile</a:t>
            </a:r>
            <a:r>
              <a:rPr lang="en-US" dirty="0"/>
              <a:t> </a:t>
            </a:r>
            <a:r>
              <a:rPr lang="en-US" dirty="0" err="1"/>
              <a:t>nähtav</a:t>
            </a:r>
            <a:r>
              <a:rPr lang="en-US" dirty="0"/>
              <a:t> </a:t>
            </a:r>
            <a:r>
              <a:rPr lang="en-US" dirty="0" err="1"/>
              <a:t>ega</a:t>
            </a:r>
            <a:r>
              <a:rPr lang="en-US" dirty="0"/>
              <a:t> </a:t>
            </a:r>
            <a:r>
              <a:rPr lang="en-US" dirty="0" err="1"/>
              <a:t>käega</a:t>
            </a:r>
            <a:r>
              <a:rPr lang="en-US" dirty="0"/>
              <a:t> </a:t>
            </a:r>
            <a:r>
              <a:rPr lang="en-US" dirty="0" err="1"/>
              <a:t>katsutav</a:t>
            </a:r>
            <a:r>
              <a:rPr lang="en-US" dirty="0"/>
              <a:t>, </a:t>
            </a:r>
            <a:r>
              <a:rPr lang="en-US" dirty="0" err="1"/>
              <a:t>siis</a:t>
            </a:r>
            <a:r>
              <a:rPr lang="en-US" dirty="0"/>
              <a:t> </a:t>
            </a:r>
            <a:r>
              <a:rPr lang="en-US" dirty="0" err="1"/>
              <a:t>peab</a:t>
            </a:r>
            <a:r>
              <a:rPr lang="en-US" dirty="0"/>
              <a:t> </a:t>
            </a:r>
            <a:r>
              <a:rPr lang="en-US" dirty="0" err="1"/>
              <a:t>seda</a:t>
            </a:r>
            <a:r>
              <a:rPr lang="en-US" dirty="0"/>
              <a:t> </a:t>
            </a:r>
            <a:r>
              <a:rPr lang="en-US" dirty="0" err="1"/>
              <a:t>tajuma</a:t>
            </a:r>
            <a:r>
              <a:rPr lang="en-US" dirty="0"/>
              <a:t>, et </a:t>
            </a:r>
            <a:r>
              <a:rPr lang="en-US" dirty="0" err="1"/>
              <a:t>meie</a:t>
            </a:r>
            <a:r>
              <a:rPr lang="en-US" dirty="0"/>
              <a:t> </a:t>
            </a:r>
            <a:r>
              <a:rPr lang="en-US" dirty="0" err="1"/>
              <a:t>ajus</a:t>
            </a:r>
            <a:r>
              <a:rPr lang="en-US" dirty="0"/>
              <a:t> </a:t>
            </a:r>
            <a:r>
              <a:rPr lang="en-US" dirty="0" err="1"/>
              <a:t>tekiksid</a:t>
            </a:r>
            <a:r>
              <a:rPr lang="en-US" dirty="0"/>
              <a:t> </a:t>
            </a:r>
            <a:r>
              <a:rPr lang="en-US" dirty="0" err="1"/>
              <a:t>seosed</a:t>
            </a:r>
            <a:r>
              <a:rPr lang="en-US" dirty="0"/>
              <a:t>, </a:t>
            </a:r>
            <a:r>
              <a:rPr lang="en-US" dirty="0" err="1"/>
              <a:t>nt</a:t>
            </a:r>
            <a:r>
              <a:rPr lang="en-US" dirty="0"/>
              <a:t> magus </a:t>
            </a:r>
            <a:r>
              <a:rPr lang="en-US" dirty="0" err="1"/>
              <a:t>oleks</a:t>
            </a:r>
            <a:r>
              <a:rPr lang="en-US" dirty="0"/>
              <a:t> </a:t>
            </a:r>
            <a:r>
              <a:rPr lang="en-US" dirty="0" err="1"/>
              <a:t>tähenduseta</a:t>
            </a:r>
            <a:r>
              <a:rPr lang="en-US" dirty="0"/>
              <a:t> </a:t>
            </a:r>
            <a:r>
              <a:rPr lang="en-US" dirty="0" err="1"/>
              <a:t>sõna</a:t>
            </a:r>
            <a:endParaRPr lang="en-US" dirty="0"/>
          </a:p>
        </p:txBody>
      </p:sp>
      <p:pic>
        <p:nvPicPr>
          <p:cNvPr id="4" name="Picture 3" descr="2ca864933268c4a7677ffd26368ae1c2.jpg"/>
          <p:cNvPicPr>
            <a:picLocks noChangeAspect="1"/>
          </p:cNvPicPr>
          <p:nvPr/>
        </p:nvPicPr>
        <p:blipFill>
          <a:blip r:embed="rId2"/>
          <a:stretch>
            <a:fillRect/>
          </a:stretch>
        </p:blipFill>
        <p:spPr>
          <a:xfrm>
            <a:off x="3968887" y="2704288"/>
            <a:ext cx="2772381" cy="3472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85217"/>
            <a:ext cx="10515600" cy="758757"/>
          </a:xfrm>
        </p:spPr>
        <p:txBody>
          <a:bodyPr>
            <a:normAutofit/>
          </a:bodyPr>
          <a:lstStyle/>
          <a:p>
            <a:r>
              <a:rPr lang="en-US" sz="4000" dirty="0"/>
              <a:t>LIHTSAD LIIGUTUSTEGEVUSED</a:t>
            </a:r>
          </a:p>
        </p:txBody>
      </p:sp>
      <p:sp>
        <p:nvSpPr>
          <p:cNvPr id="3" name="Text Placeholder 2"/>
          <p:cNvSpPr>
            <a:spLocks noGrp="1"/>
          </p:cNvSpPr>
          <p:nvPr>
            <p:ph type="body" idx="1"/>
          </p:nvPr>
        </p:nvSpPr>
        <p:spPr>
          <a:xfrm>
            <a:off x="831850" y="1673158"/>
            <a:ext cx="10515600" cy="4416494"/>
          </a:xfrm>
        </p:spPr>
        <p:txBody>
          <a:bodyPr/>
          <a:lstStyle/>
          <a:p>
            <a:pPr>
              <a:buFont typeface="Wingdings" pitchFamily="2" charset="2"/>
              <a:buChar char="v"/>
            </a:pPr>
            <a:r>
              <a:rPr lang="en-US" dirty="0" err="1"/>
              <a:t>Peenmotoorika</a:t>
            </a:r>
            <a:r>
              <a:rPr lang="en-US" dirty="0"/>
              <a:t> – </a:t>
            </a:r>
            <a:r>
              <a:rPr lang="en-US" dirty="0" err="1"/>
              <a:t>silma</a:t>
            </a:r>
            <a:r>
              <a:rPr lang="en-US" dirty="0"/>
              <a:t> </a:t>
            </a:r>
            <a:r>
              <a:rPr lang="en-US" dirty="0" err="1"/>
              <a:t>ja</a:t>
            </a:r>
            <a:r>
              <a:rPr lang="en-US" dirty="0"/>
              <a:t>  </a:t>
            </a:r>
            <a:r>
              <a:rPr lang="en-US" dirty="0" err="1"/>
              <a:t>käe</a:t>
            </a:r>
            <a:r>
              <a:rPr lang="en-US" dirty="0"/>
              <a:t> </a:t>
            </a:r>
            <a:r>
              <a:rPr lang="en-US" dirty="0" err="1"/>
              <a:t>koostöö</a:t>
            </a:r>
            <a:r>
              <a:rPr lang="en-US" dirty="0"/>
              <a:t>, </a:t>
            </a:r>
            <a:r>
              <a:rPr lang="en-US" dirty="0" err="1"/>
              <a:t>mis</a:t>
            </a:r>
            <a:r>
              <a:rPr lang="en-US" dirty="0"/>
              <a:t> on </a:t>
            </a:r>
            <a:r>
              <a:rPr lang="en-US" dirty="0" err="1"/>
              <a:t>kirjutamine</a:t>
            </a:r>
            <a:r>
              <a:rPr lang="en-US" dirty="0"/>
              <a:t> </a:t>
            </a:r>
            <a:r>
              <a:rPr lang="en-US" dirty="0" err="1"/>
              <a:t>eeloskus</a:t>
            </a:r>
            <a:r>
              <a:rPr lang="en-US" dirty="0"/>
              <a:t> </a:t>
            </a:r>
            <a:r>
              <a:rPr lang="en-US" dirty="0" err="1"/>
              <a:t>ja</a:t>
            </a:r>
            <a:r>
              <a:rPr lang="en-US" dirty="0"/>
              <a:t> </a:t>
            </a:r>
            <a:r>
              <a:rPr lang="en-US" dirty="0" err="1"/>
              <a:t>lugemisel</a:t>
            </a:r>
            <a:r>
              <a:rPr lang="en-US" dirty="0"/>
              <a:t> </a:t>
            </a:r>
            <a:r>
              <a:rPr lang="en-US" dirty="0" err="1"/>
              <a:t>detailide</a:t>
            </a:r>
            <a:r>
              <a:rPr lang="en-US" dirty="0"/>
              <a:t> </a:t>
            </a:r>
            <a:r>
              <a:rPr lang="en-US" dirty="0" err="1"/>
              <a:t>märkamine</a:t>
            </a:r>
            <a:r>
              <a:rPr lang="en-US" dirty="0"/>
              <a:t> </a:t>
            </a:r>
            <a:r>
              <a:rPr lang="en-US" dirty="0" err="1"/>
              <a:t>ehk</a:t>
            </a:r>
            <a:r>
              <a:rPr lang="en-US" dirty="0"/>
              <a:t> </a:t>
            </a:r>
            <a:r>
              <a:rPr lang="en-US" dirty="0" err="1"/>
              <a:t>tähekujude</a:t>
            </a:r>
            <a:r>
              <a:rPr lang="en-US" dirty="0"/>
              <a:t> </a:t>
            </a:r>
            <a:r>
              <a:rPr lang="en-US" dirty="0" err="1"/>
              <a:t>eristamine</a:t>
            </a:r>
            <a:r>
              <a:rPr lang="en-US" dirty="0"/>
              <a:t>.</a:t>
            </a:r>
          </a:p>
          <a:p>
            <a:pPr>
              <a:buFont typeface="Wingdings" pitchFamily="2" charset="2"/>
              <a:buChar char="v"/>
            </a:pPr>
            <a:r>
              <a:rPr lang="en-US" dirty="0" err="1"/>
              <a:t>Luuletused</a:t>
            </a:r>
            <a:r>
              <a:rPr lang="en-US" dirty="0"/>
              <a:t>, </a:t>
            </a:r>
            <a:r>
              <a:rPr lang="en-US" dirty="0" err="1"/>
              <a:t>jutt</a:t>
            </a:r>
            <a:r>
              <a:rPr lang="en-US" dirty="0"/>
              <a:t> </a:t>
            </a:r>
            <a:r>
              <a:rPr lang="en-US" dirty="0" err="1"/>
              <a:t>liigutustega</a:t>
            </a:r>
            <a:r>
              <a:rPr lang="en-US" dirty="0"/>
              <a:t>. </a:t>
            </a:r>
            <a:r>
              <a:rPr lang="en-US" dirty="0" err="1"/>
              <a:t>Zestid</a:t>
            </a:r>
            <a:r>
              <a:rPr lang="en-US" dirty="0"/>
              <a:t> on </a:t>
            </a:r>
            <a:r>
              <a:rPr lang="en-US" dirty="0" err="1"/>
              <a:t>vanim</a:t>
            </a:r>
            <a:r>
              <a:rPr lang="en-US" dirty="0"/>
              <a:t> </a:t>
            </a:r>
            <a:r>
              <a:rPr lang="en-US" dirty="0" err="1"/>
              <a:t>inimkonna</a:t>
            </a:r>
            <a:r>
              <a:rPr lang="en-US" dirty="0"/>
              <a:t> </a:t>
            </a:r>
            <a:r>
              <a:rPr lang="en-US" dirty="0" err="1"/>
              <a:t>väljendusviis</a:t>
            </a:r>
            <a:r>
              <a:rPr lang="en-US" dirty="0"/>
              <a:t>.</a:t>
            </a:r>
          </a:p>
        </p:txBody>
      </p:sp>
      <p:pic>
        <p:nvPicPr>
          <p:cNvPr id="4" name="Picture 3" descr="C:\Users\Leoonika\Desktop\1-3 aastased\SENSOOR -PÄHKLID.jpg"/>
          <p:cNvPicPr/>
          <p:nvPr/>
        </p:nvPicPr>
        <p:blipFill>
          <a:blip r:embed="rId2"/>
          <a:srcRect/>
          <a:stretch>
            <a:fillRect/>
          </a:stretch>
        </p:blipFill>
        <p:spPr bwMode="auto">
          <a:xfrm>
            <a:off x="1020662" y="2840004"/>
            <a:ext cx="2364564" cy="3103596"/>
          </a:xfrm>
          <a:prstGeom prst="rect">
            <a:avLst/>
          </a:prstGeom>
          <a:noFill/>
          <a:ln w="9525">
            <a:noFill/>
            <a:miter lim="800000"/>
            <a:headEnd/>
            <a:tailEnd/>
          </a:ln>
        </p:spPr>
      </p:pic>
      <p:pic>
        <p:nvPicPr>
          <p:cNvPr id="5" name="Picture 4" descr="C:\Users\Leoonika\Desktop\1-3 aastased\SENSOOR - PUDELIKORGID.jpg"/>
          <p:cNvPicPr/>
          <p:nvPr/>
        </p:nvPicPr>
        <p:blipFill>
          <a:blip r:embed="rId3"/>
          <a:srcRect/>
          <a:stretch>
            <a:fillRect/>
          </a:stretch>
        </p:blipFill>
        <p:spPr bwMode="auto">
          <a:xfrm>
            <a:off x="3653613" y="2975380"/>
            <a:ext cx="2970922" cy="3454603"/>
          </a:xfrm>
          <a:prstGeom prst="rect">
            <a:avLst/>
          </a:prstGeom>
          <a:noFill/>
          <a:ln w="9525">
            <a:noFill/>
            <a:miter lim="800000"/>
            <a:headEnd/>
            <a:tailEnd/>
          </a:ln>
        </p:spPr>
      </p:pic>
      <p:pic>
        <p:nvPicPr>
          <p:cNvPr id="6" name="Picture 5" descr="C:\Users\Leoonika\Desktop\1-3 aastased\MK KK - TRIIBUD -KLEEPLINDID.jpg"/>
          <p:cNvPicPr/>
          <p:nvPr/>
        </p:nvPicPr>
        <p:blipFill>
          <a:blip r:embed="rId4"/>
          <a:srcRect/>
          <a:stretch>
            <a:fillRect/>
          </a:stretch>
        </p:blipFill>
        <p:spPr bwMode="auto">
          <a:xfrm>
            <a:off x="6887182" y="2957208"/>
            <a:ext cx="2616741" cy="3385225"/>
          </a:xfrm>
          <a:prstGeom prst="rect">
            <a:avLst/>
          </a:prstGeom>
          <a:noFill/>
          <a:ln w="9525">
            <a:noFill/>
            <a:miter lim="800000"/>
            <a:headEnd/>
            <a:tailEnd/>
          </a:ln>
        </p:spPr>
      </p:pic>
      <p:pic>
        <p:nvPicPr>
          <p:cNvPr id="7" name="Picture 6" descr="C:\Users\Leoonika\Desktop\1-3 aastased\ÕÕ MA KK -MUSTER.jpg"/>
          <p:cNvPicPr/>
          <p:nvPr/>
        </p:nvPicPr>
        <p:blipFill>
          <a:blip r:embed="rId5"/>
          <a:srcRect/>
          <a:stretch>
            <a:fillRect/>
          </a:stretch>
        </p:blipFill>
        <p:spPr bwMode="auto">
          <a:xfrm>
            <a:off x="9747115" y="3194792"/>
            <a:ext cx="1984780" cy="31184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18682"/>
            <a:ext cx="10515600" cy="700390"/>
          </a:xfrm>
        </p:spPr>
        <p:txBody>
          <a:bodyPr>
            <a:normAutofit/>
          </a:bodyPr>
          <a:lstStyle/>
          <a:p>
            <a:r>
              <a:rPr lang="en-US" sz="4000" dirty="0"/>
              <a:t>UNI ON LOODUSLIK IMEROHI</a:t>
            </a:r>
          </a:p>
        </p:txBody>
      </p:sp>
      <p:sp>
        <p:nvSpPr>
          <p:cNvPr id="3" name="Text Placeholder 2"/>
          <p:cNvSpPr>
            <a:spLocks noGrp="1"/>
          </p:cNvSpPr>
          <p:nvPr>
            <p:ph type="body" idx="1"/>
          </p:nvPr>
        </p:nvSpPr>
        <p:spPr>
          <a:xfrm>
            <a:off x="831850" y="1789889"/>
            <a:ext cx="10515600" cy="4299762"/>
          </a:xfrm>
        </p:spPr>
        <p:txBody>
          <a:bodyPr/>
          <a:lstStyle/>
          <a:p>
            <a:r>
              <a:rPr lang="en-US" dirty="0" err="1"/>
              <a:t>Une</a:t>
            </a:r>
            <a:r>
              <a:rPr lang="en-US" dirty="0"/>
              <a:t> </a:t>
            </a:r>
            <a:r>
              <a:rPr lang="en-US" dirty="0" err="1"/>
              <a:t>ajal</a:t>
            </a:r>
            <a:r>
              <a:rPr lang="en-US" dirty="0"/>
              <a:t> </a:t>
            </a:r>
            <a:r>
              <a:rPr lang="en-US" dirty="0" err="1"/>
              <a:t>aju</a:t>
            </a:r>
            <a:r>
              <a:rPr lang="en-US" dirty="0"/>
              <a:t> </a:t>
            </a:r>
            <a:r>
              <a:rPr lang="en-US" dirty="0" err="1"/>
              <a:t>korrastab</a:t>
            </a:r>
            <a:r>
              <a:rPr lang="en-US" dirty="0"/>
              <a:t>, </a:t>
            </a:r>
            <a:r>
              <a:rPr lang="en-US" dirty="0" err="1"/>
              <a:t>analüüsib</a:t>
            </a:r>
            <a:r>
              <a:rPr lang="en-US" dirty="0"/>
              <a:t> </a:t>
            </a:r>
            <a:r>
              <a:rPr lang="en-US" dirty="0" err="1"/>
              <a:t>varasemaid</a:t>
            </a:r>
            <a:r>
              <a:rPr lang="en-US" dirty="0"/>
              <a:t> </a:t>
            </a:r>
            <a:r>
              <a:rPr lang="en-US" dirty="0" err="1"/>
              <a:t>kogemusi</a:t>
            </a:r>
            <a:r>
              <a:rPr lang="en-US" dirty="0"/>
              <a:t> </a:t>
            </a:r>
            <a:r>
              <a:rPr lang="en-US" dirty="0" err="1"/>
              <a:t>ja</a:t>
            </a:r>
            <a:r>
              <a:rPr lang="en-US" dirty="0"/>
              <a:t> </a:t>
            </a:r>
            <a:r>
              <a:rPr lang="en-US" dirty="0" err="1"/>
              <a:t>salvestab</a:t>
            </a:r>
            <a:r>
              <a:rPr lang="en-US" dirty="0"/>
              <a:t> </a:t>
            </a:r>
            <a:r>
              <a:rPr lang="en-US" dirty="0" err="1"/>
              <a:t>ärkveloleku</a:t>
            </a:r>
            <a:r>
              <a:rPr lang="en-US" dirty="0"/>
              <a:t> </a:t>
            </a:r>
            <a:r>
              <a:rPr lang="en-US" dirty="0" err="1"/>
              <a:t>ajal</a:t>
            </a:r>
            <a:r>
              <a:rPr lang="en-US" dirty="0"/>
              <a:t> </a:t>
            </a:r>
            <a:r>
              <a:rPr lang="en-US" dirty="0" err="1"/>
              <a:t>saadud</a:t>
            </a:r>
            <a:r>
              <a:rPr lang="en-US" dirty="0"/>
              <a:t> </a:t>
            </a:r>
            <a:r>
              <a:rPr lang="en-US" dirty="0" err="1"/>
              <a:t>infot</a:t>
            </a:r>
            <a:r>
              <a:rPr lang="en-US" dirty="0"/>
              <a:t>.</a:t>
            </a:r>
          </a:p>
        </p:txBody>
      </p:sp>
      <p:pic>
        <p:nvPicPr>
          <p:cNvPr id="4" name="Picture 3" descr="9210fa5b7060ce822fad4016f909de31.jpg"/>
          <p:cNvPicPr>
            <a:picLocks noChangeAspect="1"/>
          </p:cNvPicPr>
          <p:nvPr/>
        </p:nvPicPr>
        <p:blipFill>
          <a:blip r:embed="rId2"/>
          <a:stretch>
            <a:fillRect/>
          </a:stretch>
        </p:blipFill>
        <p:spPr>
          <a:xfrm>
            <a:off x="4863829" y="3330101"/>
            <a:ext cx="2782111" cy="32457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1649"/>
          </a:xfrm>
        </p:spPr>
        <p:txBody>
          <a:bodyPr>
            <a:noAutofit/>
          </a:bodyPr>
          <a:lstStyle/>
          <a:p>
            <a:r>
              <a:rPr lang="en-US" sz="3600" dirty="0"/>
              <a:t>LUGEMA ÕPPIMINE= ARVESTADA LAPSE INDIVIDUAALSE ERIPÄRAGA</a:t>
            </a:r>
          </a:p>
        </p:txBody>
      </p:sp>
      <p:sp>
        <p:nvSpPr>
          <p:cNvPr id="3" name="Content Placeholder 2"/>
          <p:cNvSpPr>
            <a:spLocks noGrp="1"/>
          </p:cNvSpPr>
          <p:nvPr>
            <p:ph idx="1"/>
          </p:nvPr>
        </p:nvSpPr>
        <p:spPr>
          <a:xfrm>
            <a:off x="838200" y="1488332"/>
            <a:ext cx="10515600" cy="4688631"/>
          </a:xfrm>
        </p:spPr>
        <p:txBody>
          <a:bodyPr/>
          <a:lstStyle/>
          <a:p>
            <a:r>
              <a:rPr lang="en-US" dirty="0" err="1"/>
              <a:t>Iga</a:t>
            </a:r>
            <a:r>
              <a:rPr lang="en-US" dirty="0"/>
              <a:t> laps </a:t>
            </a:r>
            <a:r>
              <a:rPr lang="en-US" dirty="0" err="1"/>
              <a:t>erinev</a:t>
            </a:r>
            <a:r>
              <a:rPr lang="en-US" dirty="0"/>
              <a:t> </a:t>
            </a:r>
            <a:r>
              <a:rPr lang="en-US" dirty="0" err="1"/>
              <a:t>ja</a:t>
            </a:r>
            <a:r>
              <a:rPr lang="en-US" dirty="0"/>
              <a:t> </a:t>
            </a:r>
            <a:r>
              <a:rPr lang="en-US" dirty="0" err="1"/>
              <a:t>lugemaõppimisel</a:t>
            </a:r>
            <a:r>
              <a:rPr lang="en-US" dirty="0"/>
              <a:t> </a:t>
            </a:r>
            <a:r>
              <a:rPr lang="en-US" dirty="0" err="1"/>
              <a:t>kasutatakse</a:t>
            </a:r>
            <a:r>
              <a:rPr lang="en-US" dirty="0"/>
              <a:t> </a:t>
            </a:r>
            <a:r>
              <a:rPr lang="en-US" dirty="0" err="1"/>
              <a:t>aju</a:t>
            </a:r>
            <a:r>
              <a:rPr lang="en-US" dirty="0"/>
              <a:t> </a:t>
            </a:r>
            <a:r>
              <a:rPr lang="en-US" dirty="0" err="1"/>
              <a:t>erinevaid</a:t>
            </a:r>
            <a:r>
              <a:rPr lang="en-US" dirty="0"/>
              <a:t> </a:t>
            </a:r>
            <a:r>
              <a:rPr lang="en-US" dirty="0" err="1"/>
              <a:t>piirkondi</a:t>
            </a:r>
            <a:r>
              <a:rPr lang="en-US" dirty="0"/>
              <a:t> – </a:t>
            </a:r>
            <a:r>
              <a:rPr lang="en-US" dirty="0" err="1"/>
              <a:t>nt</a:t>
            </a:r>
            <a:r>
              <a:rPr lang="en-US" dirty="0"/>
              <a:t> </a:t>
            </a:r>
            <a:r>
              <a:rPr lang="en-US" dirty="0" err="1"/>
              <a:t>kellel</a:t>
            </a:r>
            <a:r>
              <a:rPr lang="en-US" dirty="0"/>
              <a:t> </a:t>
            </a:r>
            <a:r>
              <a:rPr lang="en-US" dirty="0" err="1"/>
              <a:t>nägemis</a:t>
            </a:r>
            <a:r>
              <a:rPr lang="en-US" dirty="0"/>
              <a:t>-, </a:t>
            </a:r>
            <a:r>
              <a:rPr lang="en-US" dirty="0" err="1"/>
              <a:t>kuulmis</a:t>
            </a:r>
            <a:r>
              <a:rPr lang="en-US" dirty="0"/>
              <a:t>-, </a:t>
            </a:r>
            <a:r>
              <a:rPr lang="en-US" dirty="0" err="1"/>
              <a:t>liikumismälu</a:t>
            </a:r>
            <a:r>
              <a:rPr lang="en-US" dirty="0"/>
              <a:t> </a:t>
            </a:r>
            <a:r>
              <a:rPr lang="en-US" dirty="0" err="1"/>
              <a:t>rohkem</a:t>
            </a:r>
            <a:r>
              <a:rPr lang="en-US" dirty="0"/>
              <a:t> </a:t>
            </a:r>
            <a:r>
              <a:rPr lang="en-US" dirty="0" err="1"/>
              <a:t>arenenud</a:t>
            </a:r>
            <a:r>
              <a:rPr lang="en-US" dirty="0"/>
              <a:t> </a:t>
            </a:r>
            <a:r>
              <a:rPr lang="en-US" dirty="0" err="1"/>
              <a:t>ja</a:t>
            </a:r>
            <a:r>
              <a:rPr lang="en-US" dirty="0"/>
              <a:t> </a:t>
            </a:r>
            <a:r>
              <a:rPr lang="en-US" dirty="0" err="1"/>
              <a:t>aitab</a:t>
            </a:r>
            <a:r>
              <a:rPr lang="en-US" dirty="0"/>
              <a:t> </a:t>
            </a:r>
            <a:r>
              <a:rPr lang="en-US" dirty="0" err="1"/>
              <a:t>seoseid</a:t>
            </a:r>
            <a:r>
              <a:rPr lang="en-US" dirty="0"/>
              <a:t> </a:t>
            </a:r>
            <a:r>
              <a:rPr lang="en-US" dirty="0" err="1"/>
              <a:t>luua</a:t>
            </a:r>
            <a:r>
              <a:rPr lang="en-US" dirty="0"/>
              <a:t>. </a:t>
            </a:r>
            <a:r>
              <a:rPr lang="en-US" dirty="0" err="1"/>
              <a:t>Juhendaja</a:t>
            </a:r>
            <a:r>
              <a:rPr lang="en-US" dirty="0"/>
              <a:t> </a:t>
            </a:r>
            <a:r>
              <a:rPr lang="en-US" dirty="0" err="1"/>
              <a:t>peab</a:t>
            </a:r>
            <a:r>
              <a:rPr lang="en-US" dirty="0"/>
              <a:t> lapsed </a:t>
            </a:r>
            <a:r>
              <a:rPr lang="en-US" dirty="0" err="1"/>
              <a:t>laua</a:t>
            </a:r>
            <a:r>
              <a:rPr lang="en-US" dirty="0"/>
              <a:t> </a:t>
            </a:r>
            <a:r>
              <a:rPr lang="en-US" dirty="0" err="1"/>
              <a:t>tagant</a:t>
            </a:r>
            <a:r>
              <a:rPr lang="en-US" dirty="0"/>
              <a:t> </a:t>
            </a:r>
            <a:r>
              <a:rPr lang="en-US" dirty="0" err="1"/>
              <a:t>välja</a:t>
            </a:r>
            <a:r>
              <a:rPr lang="en-US" dirty="0"/>
              <a:t> </a:t>
            </a:r>
            <a:r>
              <a:rPr lang="en-US" dirty="0" err="1"/>
              <a:t>tooma</a:t>
            </a:r>
            <a:r>
              <a:rPr lang="en-US" dirty="0"/>
              <a:t> </a:t>
            </a:r>
            <a:r>
              <a:rPr lang="en-US" dirty="0" err="1"/>
              <a:t>ja</a:t>
            </a:r>
            <a:r>
              <a:rPr lang="en-US" dirty="0"/>
              <a:t> </a:t>
            </a:r>
            <a:r>
              <a:rPr lang="en-US" dirty="0" err="1"/>
              <a:t>laskma</a:t>
            </a:r>
            <a:r>
              <a:rPr lang="en-US" dirty="0"/>
              <a:t> </a:t>
            </a:r>
            <a:r>
              <a:rPr lang="en-US" dirty="0" err="1"/>
              <a:t>tähti</a:t>
            </a:r>
            <a:r>
              <a:rPr lang="en-US" dirty="0"/>
              <a:t>, </a:t>
            </a:r>
            <a:r>
              <a:rPr lang="en-US" dirty="0" err="1"/>
              <a:t>sõnu</a:t>
            </a:r>
            <a:r>
              <a:rPr lang="en-US" dirty="0"/>
              <a:t> </a:t>
            </a:r>
            <a:r>
              <a:rPr lang="en-US" dirty="0" err="1"/>
              <a:t>ja</a:t>
            </a:r>
            <a:r>
              <a:rPr lang="en-US" dirty="0"/>
              <a:t> </a:t>
            </a:r>
            <a:r>
              <a:rPr lang="en-US" dirty="0" err="1"/>
              <a:t>jutte</a:t>
            </a:r>
            <a:r>
              <a:rPr lang="en-US" dirty="0"/>
              <a:t> </a:t>
            </a:r>
            <a:r>
              <a:rPr lang="en-US" dirty="0" err="1"/>
              <a:t>erineval</a:t>
            </a:r>
            <a:r>
              <a:rPr lang="en-US" dirty="0"/>
              <a:t> </a:t>
            </a:r>
            <a:r>
              <a:rPr lang="en-US" dirty="0" err="1"/>
              <a:t>viisil</a:t>
            </a:r>
            <a:r>
              <a:rPr lang="en-US" dirty="0"/>
              <a:t> </a:t>
            </a:r>
            <a:r>
              <a:rPr lang="en-US" dirty="0" err="1"/>
              <a:t>kogeda</a:t>
            </a:r>
            <a:r>
              <a:rPr lang="en-US" dirty="0"/>
              <a:t>.</a:t>
            </a:r>
          </a:p>
          <a:p>
            <a:pPr>
              <a:buNone/>
            </a:pPr>
            <a:endParaRPr lang="en-US" dirty="0"/>
          </a:p>
          <a:p>
            <a:r>
              <a:rPr lang="en-US" dirty="0" err="1"/>
              <a:t>Olulist</a:t>
            </a:r>
            <a:r>
              <a:rPr lang="en-US" dirty="0"/>
              <a:t> </a:t>
            </a:r>
            <a:r>
              <a:rPr lang="en-US" dirty="0" err="1"/>
              <a:t>rolli</a:t>
            </a:r>
            <a:r>
              <a:rPr lang="en-US" dirty="0"/>
              <a:t> </a:t>
            </a:r>
            <a:r>
              <a:rPr lang="en-US" dirty="0" err="1"/>
              <a:t>mängib</a:t>
            </a:r>
            <a:r>
              <a:rPr lang="en-US" dirty="0"/>
              <a:t> </a:t>
            </a:r>
            <a:r>
              <a:rPr lang="en-US" dirty="0" err="1"/>
              <a:t>pikaajalise</a:t>
            </a:r>
            <a:r>
              <a:rPr lang="en-US" dirty="0"/>
              <a:t> </a:t>
            </a:r>
            <a:r>
              <a:rPr lang="en-US" dirty="0" err="1"/>
              <a:t>ja</a:t>
            </a:r>
            <a:r>
              <a:rPr lang="en-US" dirty="0"/>
              <a:t> </a:t>
            </a:r>
            <a:r>
              <a:rPr lang="en-US" dirty="0" err="1"/>
              <a:t>lühiajalise</a:t>
            </a:r>
            <a:r>
              <a:rPr lang="en-US" dirty="0"/>
              <a:t> </a:t>
            </a:r>
            <a:r>
              <a:rPr lang="en-US" dirty="0" err="1"/>
              <a:t>mälu</a:t>
            </a:r>
            <a:r>
              <a:rPr lang="en-US" dirty="0"/>
              <a:t> </a:t>
            </a:r>
            <a:r>
              <a:rPr lang="en-US" dirty="0" err="1"/>
              <a:t>maht</a:t>
            </a:r>
            <a:r>
              <a:rPr lang="en-US" dirty="0"/>
              <a:t>. </a:t>
            </a:r>
            <a:r>
              <a:rPr lang="en-US" dirty="0" err="1"/>
              <a:t>Mõned</a:t>
            </a:r>
            <a:r>
              <a:rPr lang="en-US" dirty="0"/>
              <a:t> lapsed </a:t>
            </a:r>
            <a:r>
              <a:rPr lang="en-US" dirty="0" err="1"/>
              <a:t>ei</a:t>
            </a:r>
            <a:r>
              <a:rPr lang="en-US" dirty="0"/>
              <a:t> </a:t>
            </a:r>
            <a:r>
              <a:rPr lang="en-US" dirty="0" err="1"/>
              <a:t>suuda</a:t>
            </a:r>
            <a:r>
              <a:rPr lang="en-US" dirty="0"/>
              <a:t> </a:t>
            </a:r>
            <a:r>
              <a:rPr lang="en-US" dirty="0" err="1"/>
              <a:t>pikemaid</a:t>
            </a:r>
            <a:r>
              <a:rPr lang="en-US" dirty="0"/>
              <a:t> </a:t>
            </a:r>
            <a:r>
              <a:rPr lang="en-US" dirty="0" err="1"/>
              <a:t>sõnu</a:t>
            </a:r>
            <a:r>
              <a:rPr lang="en-US" dirty="0"/>
              <a:t> </a:t>
            </a:r>
            <a:r>
              <a:rPr lang="en-US" dirty="0" err="1"/>
              <a:t>ja</a:t>
            </a:r>
            <a:r>
              <a:rPr lang="en-US" dirty="0"/>
              <a:t> </a:t>
            </a:r>
            <a:r>
              <a:rPr lang="en-US" dirty="0" err="1"/>
              <a:t>fraase</a:t>
            </a:r>
            <a:r>
              <a:rPr lang="en-US" dirty="0"/>
              <a:t> </a:t>
            </a:r>
            <a:r>
              <a:rPr lang="en-US" dirty="0" err="1"/>
              <a:t>meelde</a:t>
            </a:r>
            <a:r>
              <a:rPr lang="en-US" dirty="0"/>
              <a:t> </a:t>
            </a:r>
            <a:r>
              <a:rPr lang="en-US" dirty="0" err="1"/>
              <a:t>jätta</a:t>
            </a:r>
            <a:r>
              <a:rPr lang="en-US" dirty="0"/>
              <a:t> </a:t>
            </a:r>
            <a:r>
              <a:rPr lang="en-US" dirty="0" err="1"/>
              <a:t>või</a:t>
            </a:r>
            <a:r>
              <a:rPr lang="en-US" dirty="0"/>
              <a:t> </a:t>
            </a:r>
            <a:r>
              <a:rPr lang="en-US" dirty="0" err="1"/>
              <a:t>läheb</a:t>
            </a:r>
            <a:r>
              <a:rPr lang="en-US" dirty="0"/>
              <a:t> </a:t>
            </a:r>
            <a:r>
              <a:rPr lang="en-US" dirty="0" err="1"/>
              <a:t>jutu</a:t>
            </a:r>
            <a:r>
              <a:rPr lang="en-US" dirty="0"/>
              <a:t> </a:t>
            </a:r>
            <a:r>
              <a:rPr lang="en-US" dirty="0" err="1"/>
              <a:t>sisu</a:t>
            </a:r>
            <a:r>
              <a:rPr lang="en-US" dirty="0"/>
              <a:t> </a:t>
            </a:r>
            <a:r>
              <a:rPr lang="en-US" dirty="0" err="1"/>
              <a:t>ja</a:t>
            </a:r>
            <a:r>
              <a:rPr lang="en-US" dirty="0"/>
              <a:t> </a:t>
            </a:r>
            <a:r>
              <a:rPr lang="en-US" dirty="0" err="1"/>
              <a:t>asjade</a:t>
            </a:r>
            <a:r>
              <a:rPr lang="en-US" dirty="0"/>
              <a:t> </a:t>
            </a:r>
            <a:r>
              <a:rPr lang="en-US" dirty="0" err="1"/>
              <a:t>nimetused</a:t>
            </a:r>
            <a:r>
              <a:rPr lang="en-US" dirty="0"/>
              <a:t> </a:t>
            </a:r>
            <a:r>
              <a:rPr lang="en-US" dirty="0" err="1"/>
              <a:t>meelest</a:t>
            </a:r>
            <a:r>
              <a:rPr lang="en-US" dirty="0"/>
              <a:t> </a:t>
            </a:r>
            <a:r>
              <a:rPr lang="en-US" dirty="0" err="1"/>
              <a:t>ära</a:t>
            </a:r>
            <a:r>
              <a:rPr lang="en-US" dirty="0"/>
              <a:t>. </a:t>
            </a:r>
            <a:r>
              <a:rPr lang="en-US" dirty="0" err="1"/>
              <a:t>Pöörduda</a:t>
            </a:r>
            <a:r>
              <a:rPr lang="en-US" dirty="0"/>
              <a:t> </a:t>
            </a:r>
            <a:r>
              <a:rPr lang="en-US" dirty="0" err="1"/>
              <a:t>spetsialisti</a:t>
            </a:r>
            <a:r>
              <a:rPr lang="en-US" dirty="0"/>
              <a:t> </a:t>
            </a:r>
            <a:r>
              <a:rPr lang="en-US" dirty="0" err="1"/>
              <a:t>poole</a:t>
            </a:r>
            <a:endParaRPr lang="en-US" dirty="0"/>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56035"/>
            <a:ext cx="10515600" cy="282102"/>
          </a:xfrm>
        </p:spPr>
        <p:txBody>
          <a:bodyPr>
            <a:normAutofit fontScale="90000"/>
          </a:bodyPr>
          <a:lstStyle/>
          <a:p>
            <a:endParaRPr lang="en-US" dirty="0"/>
          </a:p>
        </p:txBody>
      </p:sp>
      <p:sp>
        <p:nvSpPr>
          <p:cNvPr id="3" name="Text Placeholder 2"/>
          <p:cNvSpPr>
            <a:spLocks noGrp="1"/>
          </p:cNvSpPr>
          <p:nvPr>
            <p:ph type="body" idx="1"/>
          </p:nvPr>
        </p:nvSpPr>
        <p:spPr>
          <a:xfrm>
            <a:off x="831850" y="1352145"/>
            <a:ext cx="10515600" cy="4737505"/>
          </a:xfrm>
        </p:spPr>
        <p:txBody>
          <a:bodyPr/>
          <a:lstStyle/>
          <a:p>
            <a:pPr>
              <a:buFont typeface="Arial" pitchFamily="34" charset="0"/>
              <a:buChar char="•"/>
            </a:pPr>
            <a:r>
              <a:rPr lang="en-US" dirty="0"/>
              <a:t> </a:t>
            </a:r>
            <a:r>
              <a:rPr lang="en-US" dirty="0" err="1"/>
              <a:t>õpetada</a:t>
            </a:r>
            <a:r>
              <a:rPr lang="en-US" dirty="0"/>
              <a:t> </a:t>
            </a:r>
            <a:r>
              <a:rPr lang="en-US" dirty="0" err="1"/>
              <a:t>lapsele</a:t>
            </a:r>
            <a:r>
              <a:rPr lang="en-US" dirty="0"/>
              <a:t> </a:t>
            </a:r>
            <a:r>
              <a:rPr lang="en-US" dirty="0" err="1"/>
              <a:t>asjade</a:t>
            </a:r>
            <a:r>
              <a:rPr lang="en-US" dirty="0"/>
              <a:t> </a:t>
            </a:r>
            <a:r>
              <a:rPr lang="en-US" dirty="0" err="1"/>
              <a:t>järgnevust</a:t>
            </a:r>
            <a:r>
              <a:rPr lang="en-US" dirty="0"/>
              <a:t> – </a:t>
            </a:r>
            <a:r>
              <a:rPr lang="en-US" dirty="0" err="1"/>
              <a:t>nt</a:t>
            </a:r>
            <a:r>
              <a:rPr lang="en-US" dirty="0"/>
              <a:t> </a:t>
            </a:r>
            <a:r>
              <a:rPr lang="en-US" dirty="0" err="1"/>
              <a:t>nädalapäevad</a:t>
            </a:r>
            <a:r>
              <a:rPr lang="en-US" dirty="0"/>
              <a:t>, </a:t>
            </a:r>
            <a:r>
              <a:rPr lang="en-US" dirty="0" err="1"/>
              <a:t>kuude</a:t>
            </a:r>
            <a:r>
              <a:rPr lang="en-US" dirty="0"/>
              <a:t> </a:t>
            </a:r>
            <a:r>
              <a:rPr lang="en-US" dirty="0" err="1"/>
              <a:t>nimetused</a:t>
            </a:r>
            <a:r>
              <a:rPr lang="en-US" dirty="0"/>
              <a:t> </a:t>
            </a:r>
            <a:r>
              <a:rPr lang="en-US" dirty="0" err="1"/>
              <a:t>jne</a:t>
            </a:r>
            <a:r>
              <a:rPr lang="en-US" dirty="0"/>
              <a:t>, </a:t>
            </a:r>
            <a:r>
              <a:rPr lang="en-US" dirty="0" err="1"/>
              <a:t>mis</a:t>
            </a:r>
            <a:r>
              <a:rPr lang="en-US" dirty="0"/>
              <a:t> </a:t>
            </a:r>
            <a:r>
              <a:rPr lang="en-US" dirty="0" err="1"/>
              <a:t>aitab</a:t>
            </a:r>
            <a:r>
              <a:rPr lang="en-US" dirty="0"/>
              <a:t> </a:t>
            </a:r>
            <a:r>
              <a:rPr lang="en-US" dirty="0" err="1"/>
              <a:t>lapsel</a:t>
            </a:r>
            <a:r>
              <a:rPr lang="en-US" dirty="0"/>
              <a:t> </a:t>
            </a:r>
            <a:r>
              <a:rPr lang="en-US" dirty="0" err="1"/>
              <a:t>lugema</a:t>
            </a:r>
            <a:r>
              <a:rPr lang="en-US" dirty="0"/>
              <a:t> </a:t>
            </a:r>
            <a:r>
              <a:rPr lang="en-US" dirty="0" err="1"/>
              <a:t>õppimisel</a:t>
            </a:r>
            <a:r>
              <a:rPr lang="en-US" dirty="0"/>
              <a:t> </a:t>
            </a:r>
            <a:r>
              <a:rPr lang="en-US" dirty="0" err="1"/>
              <a:t>mõista</a:t>
            </a:r>
            <a:r>
              <a:rPr lang="en-US" dirty="0"/>
              <a:t>, et </a:t>
            </a:r>
            <a:r>
              <a:rPr lang="en-US" dirty="0" err="1"/>
              <a:t>tähti</a:t>
            </a:r>
            <a:r>
              <a:rPr lang="en-US" dirty="0"/>
              <a:t>, </a:t>
            </a:r>
            <a:r>
              <a:rPr lang="en-US" dirty="0" err="1"/>
              <a:t>sõnu</a:t>
            </a:r>
            <a:r>
              <a:rPr lang="en-US" dirty="0"/>
              <a:t> </a:t>
            </a:r>
            <a:r>
              <a:rPr lang="en-US" dirty="0" err="1"/>
              <a:t>ja</a:t>
            </a:r>
            <a:r>
              <a:rPr lang="en-US" dirty="0"/>
              <a:t> </a:t>
            </a:r>
            <a:r>
              <a:rPr lang="en-US" dirty="0" err="1"/>
              <a:t>lauseid</a:t>
            </a:r>
            <a:r>
              <a:rPr lang="en-US" dirty="0"/>
              <a:t> </a:t>
            </a:r>
            <a:r>
              <a:rPr lang="en-US" dirty="0" err="1"/>
              <a:t>loetakse</a:t>
            </a:r>
            <a:r>
              <a:rPr lang="en-US" dirty="0"/>
              <a:t> </a:t>
            </a:r>
            <a:r>
              <a:rPr lang="en-US" dirty="0" err="1"/>
              <a:t>ainult</a:t>
            </a:r>
            <a:r>
              <a:rPr lang="en-US" dirty="0"/>
              <a:t> </a:t>
            </a:r>
            <a:r>
              <a:rPr lang="en-US" dirty="0" err="1"/>
              <a:t>ühes</a:t>
            </a:r>
            <a:r>
              <a:rPr lang="en-US" dirty="0"/>
              <a:t> </a:t>
            </a:r>
            <a:r>
              <a:rPr lang="en-US" dirty="0" err="1"/>
              <a:t>suunas</a:t>
            </a:r>
            <a:r>
              <a:rPr lang="en-US" dirty="0"/>
              <a:t>. </a:t>
            </a:r>
            <a:r>
              <a:rPr lang="en-US" dirty="0" err="1"/>
              <a:t>Mitte</a:t>
            </a:r>
            <a:r>
              <a:rPr lang="en-US" dirty="0"/>
              <a:t>, et </a:t>
            </a:r>
            <a:r>
              <a:rPr lang="en-US" dirty="0" err="1"/>
              <a:t>unustasin</a:t>
            </a:r>
            <a:r>
              <a:rPr lang="en-US" dirty="0"/>
              <a:t> </a:t>
            </a:r>
            <a:r>
              <a:rPr lang="en-US" dirty="0" err="1"/>
              <a:t>ära</a:t>
            </a:r>
            <a:r>
              <a:rPr lang="en-US" dirty="0"/>
              <a:t> </a:t>
            </a:r>
            <a:r>
              <a:rPr lang="en-US" dirty="0" err="1"/>
              <a:t>ja</a:t>
            </a:r>
            <a:r>
              <a:rPr lang="en-US" dirty="0"/>
              <a:t> </a:t>
            </a:r>
            <a:r>
              <a:rPr lang="en-US" dirty="0" err="1"/>
              <a:t>siis</a:t>
            </a:r>
            <a:r>
              <a:rPr lang="en-US" dirty="0"/>
              <a:t> </a:t>
            </a:r>
            <a:r>
              <a:rPr lang="en-US" dirty="0" err="1"/>
              <a:t>jätan</a:t>
            </a:r>
            <a:r>
              <a:rPr lang="en-US" dirty="0"/>
              <a:t> </a:t>
            </a:r>
            <a:r>
              <a:rPr lang="en-US" dirty="0" err="1"/>
              <a:t>vahele</a:t>
            </a:r>
            <a:r>
              <a:rPr lang="en-US" dirty="0"/>
              <a:t>.</a:t>
            </a:r>
          </a:p>
          <a:p>
            <a:pPr>
              <a:buFont typeface="Arial" pitchFamily="34" charset="0"/>
              <a:buChar char="•"/>
            </a:pPr>
            <a:endParaRPr lang="en-US" dirty="0"/>
          </a:p>
          <a:p>
            <a:pPr>
              <a:buFont typeface="Arial" pitchFamily="34" charset="0"/>
              <a:buChar char="•"/>
            </a:pPr>
            <a:endParaRPr lang="en-US" dirty="0"/>
          </a:p>
        </p:txBody>
      </p:sp>
      <p:pic>
        <p:nvPicPr>
          <p:cNvPr id="4" name="Picture 3" descr="dccb50e41534c220f5204b391604ce62.jpg"/>
          <p:cNvPicPr>
            <a:picLocks noChangeAspect="1"/>
          </p:cNvPicPr>
          <p:nvPr/>
        </p:nvPicPr>
        <p:blipFill>
          <a:blip r:embed="rId2"/>
          <a:stretch>
            <a:fillRect/>
          </a:stretch>
        </p:blipFill>
        <p:spPr>
          <a:xfrm>
            <a:off x="4191000" y="2482606"/>
            <a:ext cx="2618362" cy="34736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99226"/>
            <a:ext cx="10515600" cy="885217"/>
          </a:xfrm>
        </p:spPr>
        <p:txBody>
          <a:bodyPr>
            <a:normAutofit/>
          </a:bodyPr>
          <a:lstStyle/>
          <a:p>
            <a:r>
              <a:rPr lang="en-US" sz="4000" dirty="0"/>
              <a:t>RAAMATUD JA MÄNGULISED TEGEVUSED</a:t>
            </a:r>
          </a:p>
        </p:txBody>
      </p:sp>
      <p:sp>
        <p:nvSpPr>
          <p:cNvPr id="3" name="Text Placeholder 2"/>
          <p:cNvSpPr>
            <a:spLocks noGrp="1"/>
          </p:cNvSpPr>
          <p:nvPr>
            <p:ph type="body" idx="1"/>
          </p:nvPr>
        </p:nvSpPr>
        <p:spPr>
          <a:xfrm>
            <a:off x="831850" y="2188723"/>
            <a:ext cx="10515600" cy="3900927"/>
          </a:xfrm>
        </p:spPr>
        <p:txBody>
          <a:bodyPr/>
          <a:lstStyle/>
          <a:p>
            <a:r>
              <a:rPr lang="en-US" dirty="0" err="1"/>
              <a:t>Juttude</a:t>
            </a:r>
            <a:r>
              <a:rPr lang="en-US" dirty="0"/>
              <a:t> </a:t>
            </a:r>
            <a:r>
              <a:rPr lang="en-US" dirty="0" err="1"/>
              <a:t>läbi</a:t>
            </a:r>
            <a:r>
              <a:rPr lang="en-US" dirty="0"/>
              <a:t> </a:t>
            </a:r>
            <a:r>
              <a:rPr lang="en-US" dirty="0" err="1"/>
              <a:t>mängimine</a:t>
            </a:r>
            <a:r>
              <a:rPr lang="en-US" dirty="0"/>
              <a:t> </a:t>
            </a:r>
            <a:r>
              <a:rPr lang="en-US" dirty="0" err="1"/>
              <a:t>muudab</a:t>
            </a:r>
            <a:r>
              <a:rPr lang="en-US" dirty="0"/>
              <a:t> lapse:</a:t>
            </a:r>
          </a:p>
          <a:p>
            <a:pPr>
              <a:buFont typeface="Wingdings" pitchFamily="2" charset="2"/>
              <a:buChar char="v"/>
            </a:pPr>
            <a:r>
              <a:rPr lang="en-US" dirty="0" err="1"/>
              <a:t>Enesekindlamaks</a:t>
            </a:r>
            <a:endParaRPr lang="en-US" dirty="0"/>
          </a:p>
          <a:p>
            <a:pPr>
              <a:buFont typeface="Wingdings" pitchFamily="2" charset="2"/>
              <a:buChar char="v"/>
            </a:pPr>
            <a:r>
              <a:rPr lang="en-US" dirty="0" err="1"/>
              <a:t>Aitab</a:t>
            </a:r>
            <a:r>
              <a:rPr lang="en-US" dirty="0"/>
              <a:t> </a:t>
            </a:r>
            <a:r>
              <a:rPr lang="en-US" dirty="0" err="1"/>
              <a:t>enda</a:t>
            </a:r>
            <a:r>
              <a:rPr lang="en-US" dirty="0"/>
              <a:t> </a:t>
            </a:r>
            <a:r>
              <a:rPr lang="en-US" dirty="0" err="1"/>
              <a:t>ja</a:t>
            </a:r>
            <a:r>
              <a:rPr lang="en-US" dirty="0"/>
              <a:t> </a:t>
            </a:r>
            <a:r>
              <a:rPr lang="en-US" dirty="0" err="1"/>
              <a:t>teiste</a:t>
            </a:r>
            <a:r>
              <a:rPr lang="en-US" dirty="0"/>
              <a:t> </a:t>
            </a:r>
            <a:r>
              <a:rPr lang="en-US" dirty="0" err="1"/>
              <a:t>tundeid</a:t>
            </a:r>
            <a:r>
              <a:rPr lang="en-US" dirty="0"/>
              <a:t> </a:t>
            </a:r>
            <a:r>
              <a:rPr lang="en-US" dirty="0" err="1"/>
              <a:t>paremini</a:t>
            </a:r>
            <a:r>
              <a:rPr lang="en-US" dirty="0"/>
              <a:t> </a:t>
            </a:r>
            <a:r>
              <a:rPr lang="en-US" dirty="0" err="1"/>
              <a:t>mõista</a:t>
            </a:r>
            <a:endParaRPr lang="en-US" dirty="0"/>
          </a:p>
          <a:p>
            <a:pPr>
              <a:buFont typeface="Wingdings" pitchFamily="2" charset="2"/>
              <a:buChar char="v"/>
            </a:pPr>
            <a:r>
              <a:rPr lang="en-US" dirty="0" err="1"/>
              <a:t>Arendab</a:t>
            </a:r>
            <a:r>
              <a:rPr lang="en-US" dirty="0"/>
              <a:t> </a:t>
            </a:r>
            <a:r>
              <a:rPr lang="en-US" dirty="0" err="1"/>
              <a:t>paremini</a:t>
            </a:r>
            <a:r>
              <a:rPr lang="en-US" dirty="0"/>
              <a:t> </a:t>
            </a:r>
            <a:r>
              <a:rPr lang="en-US" dirty="0" err="1"/>
              <a:t>seoseid</a:t>
            </a:r>
            <a:r>
              <a:rPr lang="en-US" dirty="0"/>
              <a:t> </a:t>
            </a:r>
            <a:r>
              <a:rPr lang="en-US" dirty="0" err="1"/>
              <a:t>looma</a:t>
            </a:r>
            <a:r>
              <a:rPr lang="en-US" dirty="0"/>
              <a:t> </a:t>
            </a:r>
            <a:r>
              <a:rPr lang="en-US" dirty="0" err="1"/>
              <a:t>ja</a:t>
            </a:r>
            <a:r>
              <a:rPr lang="en-US" dirty="0"/>
              <a:t> </a:t>
            </a:r>
            <a:r>
              <a:rPr lang="en-US" dirty="0" err="1"/>
              <a:t>probleeme</a:t>
            </a:r>
            <a:r>
              <a:rPr lang="en-US" dirty="0"/>
              <a:t> </a:t>
            </a:r>
            <a:r>
              <a:rPr lang="en-US" dirty="0" err="1"/>
              <a:t>lahendama</a:t>
            </a:r>
            <a:endParaRPr lang="en-US" dirty="0"/>
          </a:p>
          <a:p>
            <a:pPr>
              <a:buFont typeface="Wingdings" pitchFamily="2" charset="2"/>
              <a:buChar char="v"/>
            </a:pPr>
            <a:r>
              <a:rPr lang="en-US" dirty="0" err="1"/>
              <a:t>Sõnavara</a:t>
            </a:r>
            <a:r>
              <a:rPr lang="en-US" dirty="0"/>
              <a:t> </a:t>
            </a:r>
            <a:r>
              <a:rPr lang="en-US" dirty="0" err="1"/>
              <a:t>rikkamaks</a:t>
            </a:r>
            <a:endParaRPr lang="en-US" dirty="0"/>
          </a:p>
          <a:p>
            <a:pPr>
              <a:buFont typeface="Wingdings" pitchFamily="2" charset="2"/>
              <a:buChar char="v"/>
            </a:pPr>
            <a:r>
              <a:rPr lang="en-US" dirty="0" err="1"/>
              <a:t>Arendab</a:t>
            </a:r>
            <a:r>
              <a:rPr lang="en-US" dirty="0"/>
              <a:t> </a:t>
            </a:r>
            <a:r>
              <a:rPr lang="en-US" dirty="0" err="1"/>
              <a:t>sotsiaalseid</a:t>
            </a:r>
            <a:r>
              <a:rPr lang="en-US" dirty="0"/>
              <a:t> </a:t>
            </a:r>
            <a:r>
              <a:rPr lang="en-US" dirty="0" err="1"/>
              <a:t>oskusi</a:t>
            </a:r>
            <a:endParaRPr lang="en-US" dirty="0"/>
          </a:p>
          <a:p>
            <a:pPr>
              <a:buFont typeface="Wingdings" pitchFamily="2" charset="2"/>
              <a:buChar char="v"/>
            </a:pPr>
            <a:r>
              <a:rPr lang="en-US" dirty="0" err="1"/>
              <a:t>Arendab</a:t>
            </a:r>
            <a:r>
              <a:rPr lang="en-US" dirty="0"/>
              <a:t> </a:t>
            </a:r>
            <a:r>
              <a:rPr lang="en-US" dirty="0" err="1"/>
              <a:t>loovat</a:t>
            </a:r>
            <a:r>
              <a:rPr lang="en-US" dirty="0"/>
              <a:t> </a:t>
            </a:r>
            <a:r>
              <a:rPr lang="en-US" dirty="0" err="1"/>
              <a:t>mõtlemist</a:t>
            </a:r>
            <a:r>
              <a:rPr lang="en-US" dirty="0"/>
              <a:t> </a:t>
            </a:r>
            <a:r>
              <a:rPr lang="en-US" dirty="0" err="1"/>
              <a:t>ja</a:t>
            </a:r>
            <a:r>
              <a:rPr lang="en-US" dirty="0"/>
              <a:t> </a:t>
            </a:r>
            <a:r>
              <a:rPr lang="en-US" dirty="0" err="1"/>
              <a:t>fantaasiat</a:t>
            </a:r>
            <a:endParaRPr lang="en-US" dirty="0"/>
          </a:p>
          <a:p>
            <a:endParaRPr lang="en-US" dirty="0"/>
          </a:p>
          <a:p>
            <a:endParaRPr lang="en-US" dirty="0"/>
          </a:p>
          <a:p>
            <a:pPr>
              <a:buFont typeface="Wingdings" pitchFamily="2" charset="2"/>
              <a:buChar char="v"/>
            </a:pPr>
            <a:endParaRPr lang="en-US" dirty="0"/>
          </a:p>
          <a:p>
            <a:pPr>
              <a:buFont typeface="Wingdings" pitchFamily="2" charset="2"/>
              <a:buChar char="v"/>
            </a:pPr>
            <a:endParaRPr lang="en-US" dirty="0"/>
          </a:p>
        </p:txBody>
      </p:sp>
      <p:pic>
        <p:nvPicPr>
          <p:cNvPr id="4" name="Picture 3" descr="aju kastmine.jpg"/>
          <p:cNvPicPr>
            <a:picLocks noChangeAspect="1"/>
          </p:cNvPicPr>
          <p:nvPr/>
        </p:nvPicPr>
        <p:blipFill>
          <a:blip r:embed="rId2"/>
          <a:stretch>
            <a:fillRect/>
          </a:stretch>
        </p:blipFill>
        <p:spPr>
          <a:xfrm>
            <a:off x="9072592" y="2281753"/>
            <a:ext cx="2474140" cy="38369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92222"/>
            <a:ext cx="10515600" cy="564204"/>
          </a:xfrm>
        </p:spPr>
        <p:txBody>
          <a:bodyPr>
            <a:normAutofit fontScale="90000"/>
          </a:bodyPr>
          <a:lstStyle/>
          <a:p>
            <a:r>
              <a:rPr lang="en-US" dirty="0"/>
              <a:t>ALLIKAD</a:t>
            </a:r>
          </a:p>
        </p:txBody>
      </p:sp>
      <p:sp>
        <p:nvSpPr>
          <p:cNvPr id="3" name="Text Placeholder 2"/>
          <p:cNvSpPr>
            <a:spLocks noGrp="1"/>
          </p:cNvSpPr>
          <p:nvPr>
            <p:ph type="body" idx="1"/>
          </p:nvPr>
        </p:nvSpPr>
        <p:spPr>
          <a:xfrm>
            <a:off x="831850" y="1420238"/>
            <a:ext cx="10515600" cy="4669413"/>
          </a:xfrm>
        </p:spPr>
        <p:txBody>
          <a:bodyPr>
            <a:normAutofit fontScale="92500"/>
          </a:bodyPr>
          <a:lstStyle/>
          <a:p>
            <a:pPr>
              <a:buFont typeface="Wingdings" pitchFamily="2" charset="2"/>
              <a:buChar char="v"/>
            </a:pPr>
            <a:r>
              <a:rPr lang="fi-FI" b="1" dirty="0">
                <a:hlinkClick r:id="rId2"/>
              </a:rPr>
              <a:t>https://novaator.err.ee/1135234/hea-uni-parandab-tahelepanuvoimet-ja-aitab-oppida</a:t>
            </a:r>
            <a:r>
              <a:rPr lang="fi-FI" b="1" dirty="0"/>
              <a:t> - Hea uni parandab tähelepanuvõimet ja aitab õppida</a:t>
            </a:r>
          </a:p>
          <a:p>
            <a:pPr>
              <a:buFont typeface="Wingdings" pitchFamily="2" charset="2"/>
              <a:buChar char="v"/>
            </a:pPr>
            <a:r>
              <a:rPr lang="en-US" dirty="0">
                <a:hlinkClick r:id="rId3"/>
              </a:rPr>
              <a:t>http://www.bartleby.com/107/</a:t>
            </a:r>
            <a:r>
              <a:rPr lang="en-US" dirty="0"/>
              <a:t> - Henry Gray </a:t>
            </a:r>
            <a:r>
              <a:rPr lang="en-US" dirty="0" err="1"/>
              <a:t>anatoomiaõpik</a:t>
            </a:r>
            <a:endParaRPr lang="en-US" dirty="0"/>
          </a:p>
          <a:p>
            <a:pPr>
              <a:buFont typeface="Wingdings" pitchFamily="2" charset="2"/>
              <a:buChar char="v"/>
            </a:pPr>
            <a:r>
              <a:rPr lang="en-US" dirty="0">
                <a:hlinkClick r:id="rId4"/>
              </a:rPr>
              <a:t>https://www.youtube.com/watch?v=xwIAJofDIDk&amp;feature=share&amp;fbclid=IwAR39sCBggdoBJwNHwYV1TVWqoTuXoTMUFmc9r9hJbF7mE0kso0DuAgPYM1Y</a:t>
            </a:r>
            <a:r>
              <a:rPr lang="en-US" dirty="0"/>
              <a:t> - </a:t>
            </a:r>
            <a:r>
              <a:rPr lang="ru-RU" dirty="0"/>
              <a:t>Чтение и мозг | Как подготовить ребенка к чтению | Татьяна Черниговская</a:t>
            </a:r>
            <a:endParaRPr lang="en-US" dirty="0"/>
          </a:p>
          <a:p>
            <a:pPr>
              <a:buFont typeface="Wingdings" pitchFamily="2" charset="2"/>
              <a:buChar char="v"/>
            </a:pPr>
            <a:r>
              <a:rPr lang="en-US" dirty="0">
                <a:hlinkClick r:id="rId5"/>
              </a:rPr>
              <a:t>https://www.pinterest.com/search/pins/?rs=ac&amp;len=2&amp;q=toddler%20activities&amp;eq=toddles&amp;etslf=9104&amp;term_meta[]=toddler%7Cautocomplete%7C0&amp;term_meta[]=activities%7Cautocomplete%7C0</a:t>
            </a:r>
            <a:r>
              <a:rPr lang="en-US" dirty="0"/>
              <a:t> - toddler activities</a:t>
            </a:r>
          </a:p>
          <a:p>
            <a:pPr>
              <a:buFont typeface="Wingdings" pitchFamily="2" charset="2"/>
              <a:buChar char="v"/>
            </a:pPr>
            <a:r>
              <a:rPr lang="en-US" dirty="0"/>
              <a:t>M. Saar. </a:t>
            </a:r>
            <a:r>
              <a:rPr lang="en-US" dirty="0" err="1"/>
              <a:t>Õunake</a:t>
            </a:r>
            <a:r>
              <a:rPr lang="en-US" dirty="0"/>
              <a:t>. </a:t>
            </a:r>
            <a:r>
              <a:rPr lang="en-US" dirty="0" err="1"/>
              <a:t>Mudilaste</a:t>
            </a:r>
            <a:r>
              <a:rPr lang="en-US" dirty="0"/>
              <a:t> </a:t>
            </a:r>
            <a:r>
              <a:rPr lang="en-US" dirty="0" err="1"/>
              <a:t>muusika.Muusikateraapislised</a:t>
            </a:r>
            <a:r>
              <a:rPr lang="en-US" dirty="0"/>
              <a:t> </a:t>
            </a:r>
            <a:r>
              <a:rPr lang="en-US" dirty="0" err="1"/>
              <a:t>tegevused</a:t>
            </a:r>
            <a:r>
              <a:rPr lang="en-US" dirty="0"/>
              <a:t> 2/2011; 12-13.</a:t>
            </a:r>
          </a:p>
          <a:p>
            <a:pPr>
              <a:buFont typeface="Wingdings" pitchFamily="2" charset="2"/>
              <a:buChar char="v"/>
            </a:pPr>
            <a:r>
              <a:rPr lang="en-US" dirty="0"/>
              <a:t>I. </a:t>
            </a:r>
            <a:r>
              <a:rPr lang="en-US" dirty="0" err="1"/>
              <a:t>Dakne</a:t>
            </a:r>
            <a:r>
              <a:rPr lang="en-US" dirty="0"/>
              <a:t>. </a:t>
            </a:r>
            <a:r>
              <a:rPr lang="en-US" dirty="0" err="1"/>
              <a:t>Jelgava</a:t>
            </a:r>
            <a:r>
              <a:rPr lang="en-US" dirty="0"/>
              <a:t> 24.10.2019. </a:t>
            </a:r>
            <a:r>
              <a:rPr lang="ru-RU" dirty="0"/>
              <a:t>Подготовка кчтению и</a:t>
            </a:r>
            <a:r>
              <a:rPr lang="en-US" dirty="0"/>
              <a:t> </a:t>
            </a:r>
            <a:r>
              <a:rPr lang="ru-RU" dirty="0"/>
              <a:t>письму</a:t>
            </a:r>
            <a:r>
              <a:rPr lang="en-US" dirty="0"/>
              <a:t>.</a:t>
            </a:r>
            <a:r>
              <a:rPr lang="en-US" dirty="0" err="1"/>
              <a:t>Projekts</a:t>
            </a:r>
            <a:r>
              <a:rPr lang="en-US" dirty="0"/>
              <a:t> “ </a:t>
            </a:r>
            <a:r>
              <a:rPr lang="en-US" dirty="0" err="1"/>
              <a:t>pedagogu</a:t>
            </a:r>
            <a:r>
              <a:rPr lang="en-US" dirty="0"/>
              <a:t> </a:t>
            </a:r>
            <a:r>
              <a:rPr lang="en-US" dirty="0" err="1"/>
              <a:t>darba</a:t>
            </a:r>
            <a:r>
              <a:rPr lang="en-US" dirty="0"/>
              <a:t> </a:t>
            </a:r>
            <a:r>
              <a:rPr lang="en-US" dirty="0" err="1"/>
              <a:t>sistema</a:t>
            </a:r>
            <a:r>
              <a:rPr lang="en-US" dirty="0"/>
              <a:t> </a:t>
            </a:r>
            <a:r>
              <a:rPr lang="en-US" dirty="0" err="1"/>
              <a:t>lasitprasmes</a:t>
            </a:r>
            <a:r>
              <a:rPr lang="en-US" dirty="0"/>
              <a:t> </a:t>
            </a:r>
            <a:r>
              <a:rPr lang="en-US" dirty="0" err="1"/>
              <a:t>attistisana</a:t>
            </a:r>
            <a:r>
              <a:rPr lang="en-US"/>
              <a:t>”</a:t>
            </a:r>
            <a:endParaRPr lang="en-US" dirty="0"/>
          </a:p>
          <a:p>
            <a:pPr>
              <a:buFont typeface="Wingdings" pitchFamily="2" charset="2"/>
              <a:buChar char="v"/>
            </a:pPr>
            <a:endParaRPr lang="ru-RU" dirty="0"/>
          </a:p>
          <a:p>
            <a:pPr>
              <a:buFont typeface="Wingdings" pitchFamily="2" charset="2"/>
              <a:buChar char="v"/>
            </a:pPr>
            <a:endParaRPr lang="en-US" dirty="0"/>
          </a:p>
          <a:p>
            <a:pPr>
              <a:buFont typeface="Wingdings" pitchFamily="2" charset="2"/>
              <a:buChar char="v"/>
            </a:pPr>
            <a:endParaRPr lang="fi-FI" b="1"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F80D-0718-4D0A-AB7E-11F903C96872}"/>
              </a:ext>
            </a:extLst>
          </p:cNvPr>
          <p:cNvSpPr>
            <a:spLocks noGrp="1"/>
          </p:cNvSpPr>
          <p:nvPr>
            <p:ph type="title"/>
          </p:nvPr>
        </p:nvSpPr>
        <p:spPr>
          <a:xfrm>
            <a:off x="802667" y="865762"/>
            <a:ext cx="10354959" cy="856033"/>
          </a:xfrm>
        </p:spPr>
        <p:txBody>
          <a:bodyPr>
            <a:normAutofit fontScale="90000"/>
          </a:bodyPr>
          <a:lstStyle/>
          <a:p>
            <a:r>
              <a:rPr lang="en-US" sz="4800" dirty="0"/>
              <a:t>SÜMBOLITE ABSTRAKTNE MAAILM</a:t>
            </a:r>
          </a:p>
        </p:txBody>
      </p:sp>
      <p:sp>
        <p:nvSpPr>
          <p:cNvPr id="3" name="Text Placeholder 2">
            <a:extLst>
              <a:ext uri="{FF2B5EF4-FFF2-40B4-BE49-F238E27FC236}">
                <a16:creationId xmlns:a16="http://schemas.microsoft.com/office/drawing/2014/main" id="{B0E90944-5ABE-4190-B40B-521648A3309B}"/>
              </a:ext>
            </a:extLst>
          </p:cNvPr>
          <p:cNvSpPr>
            <a:spLocks noGrp="1"/>
          </p:cNvSpPr>
          <p:nvPr>
            <p:ph type="body" idx="1"/>
          </p:nvPr>
        </p:nvSpPr>
        <p:spPr>
          <a:xfrm>
            <a:off x="773484" y="1848254"/>
            <a:ext cx="10515600" cy="3959293"/>
          </a:xfrm>
        </p:spPr>
        <p:txBody>
          <a:bodyPr/>
          <a:lstStyle/>
          <a:p>
            <a:r>
              <a:rPr lang="en-US" dirty="0" err="1"/>
              <a:t>Tähed</a:t>
            </a:r>
            <a:r>
              <a:rPr lang="en-US" dirty="0"/>
              <a:t> on lapse </a:t>
            </a:r>
            <a:r>
              <a:rPr lang="en-US" dirty="0" err="1"/>
              <a:t>jaoks</a:t>
            </a:r>
            <a:r>
              <a:rPr lang="en-US" dirty="0"/>
              <a:t> </a:t>
            </a:r>
            <a:r>
              <a:rPr lang="en-US" dirty="0" err="1"/>
              <a:t>sümbolid</a:t>
            </a:r>
            <a:r>
              <a:rPr lang="en-US" dirty="0"/>
              <a:t>, </a:t>
            </a:r>
            <a:r>
              <a:rPr lang="en-US" dirty="0" err="1"/>
              <a:t>mis</a:t>
            </a:r>
            <a:r>
              <a:rPr lang="en-US" dirty="0"/>
              <a:t> </a:t>
            </a:r>
            <a:r>
              <a:rPr lang="en-US" dirty="0" err="1"/>
              <a:t>koosnevad</a:t>
            </a:r>
            <a:r>
              <a:rPr lang="en-US" dirty="0"/>
              <a:t> </a:t>
            </a:r>
            <a:r>
              <a:rPr lang="en-US" dirty="0" err="1"/>
              <a:t>kriipsust</a:t>
            </a:r>
            <a:r>
              <a:rPr lang="en-US" dirty="0"/>
              <a:t>, </a:t>
            </a:r>
            <a:r>
              <a:rPr lang="en-US" dirty="0" err="1"/>
              <a:t>joonest</a:t>
            </a:r>
            <a:r>
              <a:rPr lang="en-US" dirty="0"/>
              <a:t>, </a:t>
            </a:r>
            <a:r>
              <a:rPr lang="en-US" dirty="0" err="1"/>
              <a:t>täpist</a:t>
            </a:r>
            <a:r>
              <a:rPr lang="en-US" dirty="0"/>
              <a:t> </a:t>
            </a:r>
            <a:r>
              <a:rPr lang="en-US" dirty="0" err="1"/>
              <a:t>ja</a:t>
            </a:r>
            <a:r>
              <a:rPr lang="en-US" dirty="0"/>
              <a:t> </a:t>
            </a:r>
            <a:r>
              <a:rPr lang="en-US" dirty="0" err="1"/>
              <a:t>ringid</a:t>
            </a:r>
            <a:r>
              <a:rPr lang="en-US" dirty="0"/>
              <a:t>. Need </a:t>
            </a:r>
            <a:r>
              <a:rPr lang="en-US" dirty="0" err="1"/>
              <a:t>abstraktsed</a:t>
            </a:r>
            <a:r>
              <a:rPr lang="en-US" dirty="0"/>
              <a:t> </a:t>
            </a:r>
            <a:r>
              <a:rPr lang="en-US" dirty="0" err="1"/>
              <a:t>sümbolid</a:t>
            </a:r>
            <a:r>
              <a:rPr lang="en-US" dirty="0"/>
              <a:t> </a:t>
            </a:r>
            <a:r>
              <a:rPr lang="en-US" dirty="0" err="1"/>
              <a:t>ehk</a:t>
            </a:r>
            <a:r>
              <a:rPr lang="en-US" dirty="0"/>
              <a:t> </a:t>
            </a:r>
            <a:r>
              <a:rPr lang="en-US" dirty="0" err="1"/>
              <a:t>tähed</a:t>
            </a:r>
            <a:r>
              <a:rPr lang="en-US" dirty="0"/>
              <a:t>  </a:t>
            </a:r>
            <a:r>
              <a:rPr lang="en-US" dirty="0" err="1"/>
              <a:t>moodustavad</a:t>
            </a:r>
            <a:r>
              <a:rPr lang="en-US" dirty="0"/>
              <a:t> </a:t>
            </a:r>
            <a:r>
              <a:rPr lang="en-US" dirty="0" err="1"/>
              <a:t>kokku</a:t>
            </a:r>
            <a:r>
              <a:rPr lang="en-US" dirty="0"/>
              <a:t> </a:t>
            </a:r>
            <a:r>
              <a:rPr lang="en-US" dirty="0" err="1"/>
              <a:t>sõna</a:t>
            </a:r>
            <a:r>
              <a:rPr lang="en-US" dirty="0"/>
              <a:t>, </a:t>
            </a:r>
            <a:r>
              <a:rPr lang="en-US" dirty="0" err="1"/>
              <a:t>lause</a:t>
            </a:r>
            <a:r>
              <a:rPr lang="en-US" dirty="0"/>
              <a:t> </a:t>
            </a:r>
            <a:r>
              <a:rPr lang="en-US" dirty="0" err="1"/>
              <a:t>ja</a:t>
            </a:r>
            <a:r>
              <a:rPr lang="en-US" dirty="0"/>
              <a:t> </a:t>
            </a:r>
            <a:r>
              <a:rPr lang="en-US" dirty="0" err="1"/>
              <a:t>jutu</a:t>
            </a:r>
            <a:r>
              <a:rPr lang="en-US" dirty="0"/>
              <a:t>.</a:t>
            </a:r>
          </a:p>
        </p:txBody>
      </p:sp>
      <p:pic>
        <p:nvPicPr>
          <p:cNvPr id="4" name="Picture 3" descr="25b003983c617f50cab0b6dadc4b3a78.jpg"/>
          <p:cNvPicPr>
            <a:picLocks noChangeAspect="1"/>
          </p:cNvPicPr>
          <p:nvPr/>
        </p:nvPicPr>
        <p:blipFill>
          <a:blip r:embed="rId2"/>
          <a:stretch>
            <a:fillRect/>
          </a:stretch>
        </p:blipFill>
        <p:spPr>
          <a:xfrm>
            <a:off x="824014" y="2904065"/>
            <a:ext cx="3650709" cy="3127083"/>
          </a:xfrm>
          <a:prstGeom prst="rect">
            <a:avLst/>
          </a:prstGeom>
        </p:spPr>
      </p:pic>
      <p:pic>
        <p:nvPicPr>
          <p:cNvPr id="5" name="Picture 4" descr="41c6107a6fea91f2c37e748b0ba72db7.jpg"/>
          <p:cNvPicPr>
            <a:picLocks noChangeAspect="1"/>
          </p:cNvPicPr>
          <p:nvPr/>
        </p:nvPicPr>
        <p:blipFill>
          <a:blip r:embed="rId3"/>
          <a:stretch>
            <a:fillRect/>
          </a:stretch>
        </p:blipFill>
        <p:spPr>
          <a:xfrm>
            <a:off x="4805463" y="2777372"/>
            <a:ext cx="3007603" cy="2681735"/>
          </a:xfrm>
          <a:prstGeom prst="rect">
            <a:avLst/>
          </a:prstGeom>
        </p:spPr>
      </p:pic>
      <p:pic>
        <p:nvPicPr>
          <p:cNvPr id="7" name="Picture 6" descr="a19890b50fa4b41addc1fbd415ec3274.jpg"/>
          <p:cNvPicPr>
            <a:picLocks noChangeAspect="1"/>
          </p:cNvPicPr>
          <p:nvPr/>
        </p:nvPicPr>
        <p:blipFill>
          <a:blip r:embed="rId4"/>
          <a:stretch>
            <a:fillRect/>
          </a:stretch>
        </p:blipFill>
        <p:spPr>
          <a:xfrm>
            <a:off x="8258784" y="2630150"/>
            <a:ext cx="3005846" cy="3528139"/>
          </a:xfrm>
          <a:prstGeom prst="rect">
            <a:avLst/>
          </a:prstGeom>
        </p:spPr>
      </p:pic>
    </p:spTree>
    <p:extLst>
      <p:ext uri="{BB962C8B-B14F-4D97-AF65-F5344CB8AC3E}">
        <p14:creationId xmlns:p14="http://schemas.microsoft.com/office/powerpoint/2010/main" val="58938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03506"/>
            <a:ext cx="10515600" cy="622571"/>
          </a:xfrm>
        </p:spPr>
        <p:txBody>
          <a:bodyPr>
            <a:normAutofit fontScale="90000"/>
          </a:bodyPr>
          <a:lstStyle/>
          <a:p>
            <a:r>
              <a:rPr lang="en-US" sz="4000" dirty="0"/>
              <a:t>TÄNAN TÄHELEPANU EEST</a:t>
            </a:r>
          </a:p>
        </p:txBody>
      </p:sp>
      <p:sp>
        <p:nvSpPr>
          <p:cNvPr id="3" name="Text Placeholder 2"/>
          <p:cNvSpPr>
            <a:spLocks noGrp="1"/>
          </p:cNvSpPr>
          <p:nvPr>
            <p:ph type="body" idx="1"/>
          </p:nvPr>
        </p:nvSpPr>
        <p:spPr>
          <a:xfrm>
            <a:off x="831850" y="2013626"/>
            <a:ext cx="10515600" cy="4076025"/>
          </a:xfrm>
        </p:spPr>
        <p:txBody>
          <a:bodyPr/>
          <a:lstStyle/>
          <a:p>
            <a:endParaRPr lang="en-US" dirty="0"/>
          </a:p>
        </p:txBody>
      </p:sp>
      <p:pic>
        <p:nvPicPr>
          <p:cNvPr id="4" name="Picture 3" descr="fe1b696a89a7c77965c8c8e52e31a1ab.jpg"/>
          <p:cNvPicPr>
            <a:picLocks noChangeAspect="1"/>
          </p:cNvPicPr>
          <p:nvPr/>
        </p:nvPicPr>
        <p:blipFill>
          <a:blip r:embed="rId2"/>
          <a:stretch>
            <a:fillRect/>
          </a:stretch>
        </p:blipFill>
        <p:spPr>
          <a:xfrm>
            <a:off x="7888958" y="745219"/>
            <a:ext cx="3482675" cy="5217837"/>
          </a:xfrm>
          <a:prstGeom prst="rect">
            <a:avLst/>
          </a:prstGeom>
        </p:spPr>
      </p:pic>
      <p:pic>
        <p:nvPicPr>
          <p:cNvPr id="5" name="Picture 4" descr="838092c2212f860bdba7aba36e4bd8f1.jpg"/>
          <p:cNvPicPr>
            <a:picLocks noChangeAspect="1"/>
          </p:cNvPicPr>
          <p:nvPr/>
        </p:nvPicPr>
        <p:blipFill>
          <a:blip r:embed="rId3"/>
          <a:stretch>
            <a:fillRect/>
          </a:stretch>
        </p:blipFill>
        <p:spPr>
          <a:xfrm>
            <a:off x="1544037" y="2105518"/>
            <a:ext cx="4448202" cy="32738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63DC5-3A5A-4748-A56E-6CA55F564EAE}"/>
              </a:ext>
            </a:extLst>
          </p:cNvPr>
          <p:cNvSpPr>
            <a:spLocks noGrp="1"/>
          </p:cNvSpPr>
          <p:nvPr>
            <p:ph idx="1"/>
          </p:nvPr>
        </p:nvSpPr>
        <p:spPr>
          <a:xfrm>
            <a:off x="688298" y="1121087"/>
            <a:ext cx="10515600" cy="4351338"/>
          </a:xfrm>
        </p:spPr>
        <p:txBody>
          <a:bodyPr/>
          <a:lstStyle/>
          <a:p>
            <a:pPr marL="0" indent="0">
              <a:buNone/>
            </a:pPr>
            <a:r>
              <a:rPr lang="en-US" dirty="0"/>
              <a:t>The European Commission support for the production of this presentation does not constitute an endorsement of the contents which reflects the views only of the authors, and the Commission cannot be held responsi­ble for any use which may be made of the information contained therein</a:t>
            </a:r>
            <a:r>
              <a:rPr lang="lv-LV" dirty="0"/>
              <a:t>.</a:t>
            </a:r>
          </a:p>
        </p:txBody>
      </p:sp>
      <p:pic>
        <p:nvPicPr>
          <p:cNvPr id="4" name="Picture 3">
            <a:extLst>
              <a:ext uri="{FF2B5EF4-FFF2-40B4-BE49-F238E27FC236}">
                <a16:creationId xmlns:a16="http://schemas.microsoft.com/office/drawing/2014/main" id="{65218569-97D0-479E-9776-D4A76E7A2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089130" y="2755131"/>
            <a:ext cx="3994606" cy="4211135"/>
          </a:xfrm>
          <a:prstGeom prst="rect">
            <a:avLst/>
          </a:prstGeom>
        </p:spPr>
      </p:pic>
      <p:sp>
        <p:nvSpPr>
          <p:cNvPr id="5" name="TextBox 4">
            <a:extLst>
              <a:ext uri="{FF2B5EF4-FFF2-40B4-BE49-F238E27FC236}">
                <a16:creationId xmlns:a16="http://schemas.microsoft.com/office/drawing/2014/main" id="{5236A651-3840-4E73-B478-B754B711D049}"/>
              </a:ext>
            </a:extLst>
          </p:cNvPr>
          <p:cNvSpPr txBox="1"/>
          <p:nvPr/>
        </p:nvSpPr>
        <p:spPr>
          <a:xfrm>
            <a:off x="2977663" y="6213178"/>
            <a:ext cx="3704492" cy="338554"/>
          </a:xfrm>
          <a:prstGeom prst="rect">
            <a:avLst/>
          </a:prstGeom>
          <a:noFill/>
        </p:spPr>
        <p:txBody>
          <a:bodyPr wrap="square" rtlCol="0">
            <a:spAutoFit/>
          </a:bodyPr>
          <a:lstStyle/>
          <a:p>
            <a:r>
              <a:rPr lang="lv-LV" sz="800" dirty="0">
                <a:latin typeface="Amiri" panose="00000500000000000000" pitchFamily="2" charset="-78"/>
                <a:ea typeface="Amiri" panose="00000500000000000000" pitchFamily="2" charset="-78"/>
                <a:cs typeface="Amiri" panose="00000500000000000000" pitchFamily="2" charset="-78"/>
              </a:rPr>
              <a:t>P</a:t>
            </a:r>
            <a:r>
              <a:rPr lang="en-US" sz="800" dirty="0" err="1">
                <a:latin typeface="Amiri" panose="00000500000000000000" pitchFamily="2" charset="-78"/>
                <a:ea typeface="Amiri" panose="00000500000000000000" pitchFamily="2" charset="-78"/>
                <a:cs typeface="Amiri" panose="00000500000000000000" pitchFamily="2" charset="-78"/>
              </a:rPr>
              <a:t>roject</a:t>
            </a:r>
            <a:r>
              <a:rPr lang="en-US" sz="800" dirty="0">
                <a:latin typeface="Amiri" panose="00000500000000000000" pitchFamily="2" charset="-78"/>
                <a:ea typeface="Amiri" panose="00000500000000000000" pitchFamily="2" charset="-78"/>
                <a:cs typeface="Amiri" panose="00000500000000000000" pitchFamily="2" charset="-78"/>
              </a:rPr>
              <a:t> </a:t>
            </a:r>
            <a:r>
              <a:rPr lang="lv-LV" sz="800" dirty="0">
                <a:latin typeface="Amiri" panose="00000500000000000000" pitchFamily="2" charset="-78"/>
                <a:ea typeface="Amiri" panose="00000500000000000000" pitchFamily="2" charset="-78"/>
                <a:cs typeface="Amiri" panose="00000500000000000000" pitchFamily="2" charset="-78"/>
              </a:rPr>
              <a:t>«</a:t>
            </a:r>
            <a:r>
              <a:rPr lang="en-US" sz="800" dirty="0">
                <a:latin typeface="Amiri" panose="00000500000000000000" pitchFamily="2" charset="-78"/>
                <a:ea typeface="Amiri" panose="00000500000000000000" pitchFamily="2" charset="-78"/>
                <a:cs typeface="Amiri" panose="00000500000000000000" pitchFamily="2" charset="-78"/>
              </a:rPr>
              <a:t>Work system for pedagogues to develop children's reading literacy</a:t>
            </a:r>
            <a:r>
              <a:rPr lang="lv-LV" sz="800" dirty="0">
                <a:latin typeface="Amiri" panose="00000500000000000000" pitchFamily="2" charset="-78"/>
                <a:ea typeface="Amiri" panose="00000500000000000000" pitchFamily="2" charset="-78"/>
                <a:cs typeface="Amiri" panose="00000500000000000000" pitchFamily="2" charset="-78"/>
              </a:rPr>
              <a:t>»</a:t>
            </a:r>
          </a:p>
          <a:p>
            <a:r>
              <a:rPr lang="lv-LV" sz="800" dirty="0">
                <a:latin typeface="Amiri" panose="00000500000000000000" pitchFamily="2" charset="-78"/>
                <a:ea typeface="Amiri" panose="00000500000000000000" pitchFamily="2" charset="-78"/>
                <a:cs typeface="Amiri" panose="00000500000000000000" pitchFamily="2" charset="-78"/>
              </a:rPr>
              <a:t>Project number: 2019-1-LV01-KA201-060438</a:t>
            </a:r>
            <a:endParaRPr lang="en-US" sz="800" dirty="0">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377004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75489"/>
            <a:ext cx="10515600" cy="1196502"/>
          </a:xfrm>
        </p:spPr>
        <p:txBody>
          <a:bodyPr>
            <a:noAutofit/>
          </a:bodyPr>
          <a:lstStyle/>
          <a:p>
            <a:pPr algn="ctr"/>
            <a:r>
              <a:rPr lang="en-US" sz="4000" dirty="0"/>
              <a:t>KESKNÄRVISÜSTEEMI TÄHTSUS LUGEMA ÕPPIMISEL</a:t>
            </a:r>
          </a:p>
        </p:txBody>
      </p:sp>
      <p:sp>
        <p:nvSpPr>
          <p:cNvPr id="3" name="Text Placeholder 2"/>
          <p:cNvSpPr>
            <a:spLocks noGrp="1"/>
          </p:cNvSpPr>
          <p:nvPr>
            <p:ph type="body" idx="1"/>
          </p:nvPr>
        </p:nvSpPr>
        <p:spPr>
          <a:xfrm>
            <a:off x="661481" y="2247089"/>
            <a:ext cx="10685969" cy="3842561"/>
          </a:xfrm>
        </p:spPr>
        <p:txBody>
          <a:bodyPr/>
          <a:lstStyle/>
          <a:p>
            <a:r>
              <a:rPr lang="en-US" dirty="0" err="1"/>
              <a:t>Kesknärvisüsteem</a:t>
            </a:r>
            <a:r>
              <a:rPr lang="en-US" dirty="0"/>
              <a:t> </a:t>
            </a:r>
            <a:r>
              <a:rPr lang="en-US" dirty="0" err="1"/>
              <a:t>koosneb</a:t>
            </a:r>
            <a:r>
              <a:rPr lang="en-US" dirty="0"/>
              <a:t> </a:t>
            </a:r>
            <a:r>
              <a:rPr lang="en-US" dirty="0" err="1"/>
              <a:t>peaajust</a:t>
            </a:r>
            <a:r>
              <a:rPr lang="en-US" dirty="0"/>
              <a:t> </a:t>
            </a:r>
            <a:r>
              <a:rPr lang="en-US" dirty="0" err="1"/>
              <a:t>ja</a:t>
            </a:r>
            <a:r>
              <a:rPr lang="en-US" dirty="0"/>
              <a:t> </a:t>
            </a:r>
            <a:r>
              <a:rPr lang="en-US" dirty="0" err="1"/>
              <a:t>seljaajust</a:t>
            </a:r>
            <a:r>
              <a:rPr lang="en-US" dirty="0"/>
              <a:t>. </a:t>
            </a:r>
            <a:r>
              <a:rPr lang="en-US" dirty="0" err="1"/>
              <a:t>Mõtlemine</a:t>
            </a:r>
            <a:r>
              <a:rPr lang="en-US" dirty="0"/>
              <a:t> </a:t>
            </a:r>
            <a:r>
              <a:rPr lang="en-US" dirty="0" err="1"/>
              <a:t>ja</a:t>
            </a:r>
            <a:r>
              <a:rPr lang="en-US" dirty="0"/>
              <a:t> </a:t>
            </a:r>
            <a:r>
              <a:rPr lang="en-US" dirty="0" err="1"/>
              <a:t>liigutused</a:t>
            </a:r>
            <a:r>
              <a:rPr lang="en-US" dirty="0"/>
              <a:t> on </a:t>
            </a:r>
            <a:r>
              <a:rPr lang="en-US" dirty="0" err="1"/>
              <a:t>omavahel</a:t>
            </a:r>
            <a:r>
              <a:rPr lang="en-US" dirty="0"/>
              <a:t> </a:t>
            </a:r>
            <a:r>
              <a:rPr lang="en-US" dirty="0" err="1"/>
              <a:t>seotud</a:t>
            </a:r>
            <a:r>
              <a:rPr lang="en-US" dirty="0"/>
              <a:t>.</a:t>
            </a:r>
          </a:p>
          <a:p>
            <a:r>
              <a:rPr lang="en-US" dirty="0"/>
              <a:t> </a:t>
            </a:r>
            <a:r>
              <a:rPr lang="en-US" dirty="0" err="1"/>
              <a:t>Kesknärvisüsteem</a:t>
            </a:r>
            <a:r>
              <a:rPr lang="en-US" dirty="0"/>
              <a:t> </a:t>
            </a:r>
            <a:r>
              <a:rPr lang="en-US" dirty="0" err="1"/>
              <a:t>juhib</a:t>
            </a:r>
            <a:r>
              <a:rPr lang="en-US" dirty="0"/>
              <a:t> </a:t>
            </a:r>
            <a:r>
              <a:rPr lang="en-US" dirty="0" err="1"/>
              <a:t>kogu</a:t>
            </a:r>
            <a:r>
              <a:rPr lang="en-US" dirty="0"/>
              <a:t> </a:t>
            </a:r>
            <a:r>
              <a:rPr lang="en-US" dirty="0" err="1"/>
              <a:t>organismi</a:t>
            </a:r>
            <a:r>
              <a:rPr lang="en-US" dirty="0"/>
              <a:t> </a:t>
            </a:r>
            <a:r>
              <a:rPr lang="en-US" dirty="0" err="1"/>
              <a:t>tegevust</a:t>
            </a:r>
            <a:r>
              <a:rPr lang="en-US" dirty="0"/>
              <a:t>. </a:t>
            </a:r>
          </a:p>
        </p:txBody>
      </p:sp>
      <p:pic>
        <p:nvPicPr>
          <p:cNvPr id="5" name="Picture 4" descr="7cd9a901-b4b4-4e48-9b00-a1d8c7749aae.jpg"/>
          <p:cNvPicPr>
            <a:picLocks noChangeAspect="1"/>
          </p:cNvPicPr>
          <p:nvPr/>
        </p:nvPicPr>
        <p:blipFill>
          <a:blip r:embed="rId2"/>
          <a:stretch>
            <a:fillRect/>
          </a:stretch>
        </p:blipFill>
        <p:spPr>
          <a:xfrm>
            <a:off x="8501975" y="2776874"/>
            <a:ext cx="2772856" cy="36932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43583"/>
            <a:ext cx="10515600" cy="710119"/>
          </a:xfrm>
        </p:spPr>
        <p:txBody>
          <a:bodyPr>
            <a:normAutofit/>
          </a:bodyPr>
          <a:lstStyle/>
          <a:p>
            <a:r>
              <a:rPr lang="en-US" sz="4000" dirty="0"/>
              <a:t>NÄRVIRAKUD KUI SEOSTE LOOJAD</a:t>
            </a:r>
          </a:p>
        </p:txBody>
      </p:sp>
      <p:sp>
        <p:nvSpPr>
          <p:cNvPr id="3" name="Text Placeholder 2"/>
          <p:cNvSpPr>
            <a:spLocks noGrp="1"/>
          </p:cNvSpPr>
          <p:nvPr>
            <p:ph type="body" idx="1"/>
          </p:nvPr>
        </p:nvSpPr>
        <p:spPr>
          <a:xfrm>
            <a:off x="831850" y="1731523"/>
            <a:ext cx="10515600" cy="4358128"/>
          </a:xfrm>
        </p:spPr>
        <p:txBody>
          <a:bodyPr/>
          <a:lstStyle/>
          <a:p>
            <a:r>
              <a:rPr lang="en-US" dirty="0" err="1"/>
              <a:t>Peaajus</a:t>
            </a:r>
            <a:r>
              <a:rPr lang="en-US" dirty="0"/>
              <a:t> on </a:t>
            </a:r>
            <a:r>
              <a:rPr lang="en-US" dirty="0" err="1"/>
              <a:t>miljardeid</a:t>
            </a:r>
            <a:r>
              <a:rPr lang="en-US" dirty="0"/>
              <a:t> </a:t>
            </a:r>
            <a:r>
              <a:rPr lang="en-US" dirty="0" err="1"/>
              <a:t>närvirakke,mis</a:t>
            </a:r>
            <a:r>
              <a:rPr lang="en-US" dirty="0"/>
              <a:t> </a:t>
            </a:r>
            <a:r>
              <a:rPr lang="en-US" dirty="0" err="1"/>
              <a:t>moodustavad</a:t>
            </a:r>
            <a:r>
              <a:rPr lang="en-US" dirty="0"/>
              <a:t> </a:t>
            </a:r>
            <a:r>
              <a:rPr lang="en-US" dirty="0" err="1"/>
              <a:t>ajus</a:t>
            </a:r>
            <a:r>
              <a:rPr lang="en-US" dirty="0"/>
              <a:t>  </a:t>
            </a:r>
            <a:r>
              <a:rPr lang="en-US" dirty="0" err="1"/>
              <a:t>erineva</a:t>
            </a:r>
            <a:r>
              <a:rPr lang="en-US" dirty="0"/>
              <a:t> </a:t>
            </a:r>
            <a:r>
              <a:rPr lang="en-US" dirty="0" err="1"/>
              <a:t>ülesandega</a:t>
            </a:r>
            <a:r>
              <a:rPr lang="en-US" dirty="0"/>
              <a:t> </a:t>
            </a:r>
            <a:r>
              <a:rPr lang="en-US" dirty="0" err="1"/>
              <a:t>piirkondi</a:t>
            </a:r>
            <a:r>
              <a:rPr lang="en-US" dirty="0"/>
              <a:t> </a:t>
            </a:r>
            <a:r>
              <a:rPr lang="en-US" dirty="0" err="1"/>
              <a:t>ja</a:t>
            </a:r>
            <a:r>
              <a:rPr lang="en-US" dirty="0"/>
              <a:t> </a:t>
            </a:r>
            <a:r>
              <a:rPr lang="en-US" dirty="0" err="1"/>
              <a:t>keskusi</a:t>
            </a:r>
            <a:r>
              <a:rPr lang="en-US" dirty="0"/>
              <a:t>, </a:t>
            </a:r>
            <a:r>
              <a:rPr lang="en-US" dirty="0" err="1"/>
              <a:t>ning</a:t>
            </a:r>
            <a:r>
              <a:rPr lang="en-US" dirty="0"/>
              <a:t> </a:t>
            </a:r>
            <a:r>
              <a:rPr lang="en-US" dirty="0" err="1"/>
              <a:t>seljaaju</a:t>
            </a:r>
            <a:r>
              <a:rPr lang="en-US" dirty="0"/>
              <a:t> </a:t>
            </a:r>
            <a:r>
              <a:rPr lang="en-US" dirty="0" err="1"/>
              <a:t>vahendab</a:t>
            </a:r>
            <a:r>
              <a:rPr lang="en-US" dirty="0"/>
              <a:t> </a:t>
            </a:r>
            <a:r>
              <a:rPr lang="en-US" dirty="0" err="1"/>
              <a:t>infot</a:t>
            </a:r>
            <a:r>
              <a:rPr lang="en-US" dirty="0"/>
              <a:t> </a:t>
            </a:r>
            <a:r>
              <a:rPr lang="en-US" dirty="0" err="1"/>
              <a:t>peaaju</a:t>
            </a:r>
            <a:r>
              <a:rPr lang="en-US" dirty="0"/>
              <a:t> </a:t>
            </a:r>
            <a:r>
              <a:rPr lang="en-US" dirty="0" err="1"/>
              <a:t>ja</a:t>
            </a:r>
            <a:r>
              <a:rPr lang="en-US" dirty="0"/>
              <a:t> </a:t>
            </a:r>
            <a:r>
              <a:rPr lang="en-US" dirty="0" err="1"/>
              <a:t>ülejäänud</a:t>
            </a:r>
            <a:r>
              <a:rPr lang="en-US" dirty="0"/>
              <a:t> </a:t>
            </a:r>
            <a:r>
              <a:rPr lang="en-US" dirty="0" err="1"/>
              <a:t>keha</a:t>
            </a:r>
            <a:r>
              <a:rPr lang="en-US" dirty="0"/>
              <a:t> </a:t>
            </a:r>
            <a:r>
              <a:rPr lang="en-US" dirty="0" err="1"/>
              <a:t>vahel</a:t>
            </a:r>
            <a:r>
              <a:rPr lang="en-US" dirty="0"/>
              <a:t>. </a:t>
            </a:r>
          </a:p>
        </p:txBody>
      </p:sp>
      <p:pic>
        <p:nvPicPr>
          <p:cNvPr id="4" name="Picture 3" descr="images.jpg"/>
          <p:cNvPicPr>
            <a:picLocks noChangeAspect="1"/>
          </p:cNvPicPr>
          <p:nvPr/>
        </p:nvPicPr>
        <p:blipFill>
          <a:blip r:embed="rId2"/>
          <a:stretch>
            <a:fillRect/>
          </a:stretch>
        </p:blipFill>
        <p:spPr>
          <a:xfrm>
            <a:off x="1058424" y="3501957"/>
            <a:ext cx="3168007" cy="2363821"/>
          </a:xfrm>
          <a:prstGeom prst="rect">
            <a:avLst/>
          </a:prstGeom>
        </p:spPr>
      </p:pic>
      <p:pic>
        <p:nvPicPr>
          <p:cNvPr id="5" name="Picture 4" descr="05b63119-9549-4227-a5c9-d45e844880b0_m.jpg"/>
          <p:cNvPicPr>
            <a:picLocks noChangeAspect="1"/>
          </p:cNvPicPr>
          <p:nvPr/>
        </p:nvPicPr>
        <p:blipFill>
          <a:blip r:embed="rId3"/>
          <a:stretch>
            <a:fillRect/>
          </a:stretch>
        </p:blipFill>
        <p:spPr>
          <a:xfrm>
            <a:off x="5261853" y="3135852"/>
            <a:ext cx="5715000" cy="3076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70" y="856036"/>
            <a:ext cx="10515600" cy="846304"/>
          </a:xfrm>
        </p:spPr>
        <p:txBody>
          <a:bodyPr>
            <a:normAutofit/>
          </a:bodyPr>
          <a:lstStyle/>
          <a:p>
            <a:r>
              <a:rPr lang="en-US" sz="2800" dirty="0"/>
              <a:t>SKARABEUS  e </a:t>
            </a:r>
            <a:r>
              <a:rPr lang="en-US" sz="2800" dirty="0" err="1"/>
              <a:t>sõnnikumardikas</a:t>
            </a:r>
            <a:endParaRPr lang="en-US" sz="2800" dirty="0"/>
          </a:p>
        </p:txBody>
      </p:sp>
      <p:sp>
        <p:nvSpPr>
          <p:cNvPr id="3" name="Text Placeholder 2"/>
          <p:cNvSpPr>
            <a:spLocks noGrp="1"/>
          </p:cNvSpPr>
          <p:nvPr>
            <p:ph type="body" idx="1"/>
          </p:nvPr>
        </p:nvSpPr>
        <p:spPr>
          <a:xfrm>
            <a:off x="831850" y="1887167"/>
            <a:ext cx="10515600" cy="4202484"/>
          </a:xfrm>
        </p:spPr>
        <p:txBody>
          <a:bodyPr/>
          <a:lstStyle/>
          <a:p>
            <a:r>
              <a:rPr lang="en-US" b="1" dirty="0" err="1"/>
              <a:t>Skarabeust</a:t>
            </a:r>
            <a:r>
              <a:rPr lang="en-US" dirty="0"/>
              <a:t> </a:t>
            </a:r>
            <a:r>
              <a:rPr lang="en-US" dirty="0" err="1"/>
              <a:t>ehksõnnikumardikat</a:t>
            </a:r>
            <a:r>
              <a:rPr lang="en-US" dirty="0"/>
              <a:t>  </a:t>
            </a:r>
            <a:r>
              <a:rPr lang="en-US" dirty="0" err="1"/>
              <a:t>peeti</a:t>
            </a:r>
            <a:r>
              <a:rPr lang="en-US" dirty="0"/>
              <a:t> </a:t>
            </a:r>
            <a:r>
              <a:rPr lang="en-US" dirty="0" err="1"/>
              <a:t>Vanas</a:t>
            </a:r>
            <a:r>
              <a:rPr lang="en-US" dirty="0"/>
              <a:t>  - </a:t>
            </a:r>
            <a:r>
              <a:rPr lang="en-US" dirty="0" err="1"/>
              <a:t>Egiptuses</a:t>
            </a:r>
            <a:r>
              <a:rPr lang="en-US" dirty="0"/>
              <a:t> </a:t>
            </a:r>
            <a:r>
              <a:rPr lang="en-US" dirty="0" err="1"/>
              <a:t>päikesejumal</a:t>
            </a:r>
            <a:r>
              <a:rPr lang="en-US" dirty="0"/>
              <a:t> Ra </a:t>
            </a:r>
            <a:r>
              <a:rPr lang="en-US" dirty="0" err="1"/>
              <a:t>kehastuseks</a:t>
            </a:r>
            <a:r>
              <a:rPr lang="en-US" dirty="0"/>
              <a:t>. </a:t>
            </a:r>
          </a:p>
          <a:p>
            <a:r>
              <a:rPr lang="en-US" dirty="0"/>
              <a:t> </a:t>
            </a:r>
          </a:p>
        </p:txBody>
      </p:sp>
      <p:pic>
        <p:nvPicPr>
          <p:cNvPr id="4" name="Picture 3" descr="images (3).jpg"/>
          <p:cNvPicPr>
            <a:picLocks noChangeAspect="1"/>
          </p:cNvPicPr>
          <p:nvPr/>
        </p:nvPicPr>
        <p:blipFill>
          <a:blip r:embed="rId2"/>
          <a:stretch>
            <a:fillRect/>
          </a:stretch>
        </p:blipFill>
        <p:spPr>
          <a:xfrm>
            <a:off x="864409" y="2817574"/>
            <a:ext cx="3234180" cy="2425635"/>
          </a:xfrm>
          <a:prstGeom prst="rect">
            <a:avLst/>
          </a:prstGeom>
        </p:spPr>
      </p:pic>
      <p:pic>
        <p:nvPicPr>
          <p:cNvPr id="5" name="Picture 4" descr="images (2).jpg"/>
          <p:cNvPicPr>
            <a:picLocks noChangeAspect="1"/>
          </p:cNvPicPr>
          <p:nvPr/>
        </p:nvPicPr>
        <p:blipFill>
          <a:blip r:embed="rId3"/>
          <a:stretch>
            <a:fillRect/>
          </a:stretch>
        </p:blipFill>
        <p:spPr>
          <a:xfrm>
            <a:off x="4298746" y="3513684"/>
            <a:ext cx="2967814" cy="1974945"/>
          </a:xfrm>
          <a:prstGeom prst="rect">
            <a:avLst/>
          </a:prstGeom>
        </p:spPr>
      </p:pic>
      <p:pic>
        <p:nvPicPr>
          <p:cNvPr id="6" name="Picture 5" descr="330px-Re-Horakhty.svg.png"/>
          <p:cNvPicPr>
            <a:picLocks noChangeAspect="1"/>
          </p:cNvPicPr>
          <p:nvPr/>
        </p:nvPicPr>
        <p:blipFill>
          <a:blip r:embed="rId4"/>
          <a:stretch>
            <a:fillRect/>
          </a:stretch>
        </p:blipFill>
        <p:spPr>
          <a:xfrm>
            <a:off x="8268511" y="2260600"/>
            <a:ext cx="2110902" cy="39989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56034"/>
            <a:ext cx="10515600" cy="1070043"/>
          </a:xfrm>
        </p:spPr>
        <p:txBody>
          <a:bodyPr>
            <a:normAutofit fontScale="90000"/>
          </a:bodyPr>
          <a:lstStyle/>
          <a:p>
            <a:r>
              <a:rPr lang="en-US" sz="3600" dirty="0"/>
              <a:t>NÄRVIRAKUD JA SEOSED – </a:t>
            </a:r>
            <a:r>
              <a:rPr lang="en-US" sz="3600" dirty="0" err="1"/>
              <a:t>vastsündinust</a:t>
            </a:r>
            <a:r>
              <a:rPr lang="en-US" sz="3600" dirty="0"/>
              <a:t> </a:t>
            </a:r>
            <a:r>
              <a:rPr lang="en-US" sz="3600" dirty="0" err="1"/>
              <a:t>kuni</a:t>
            </a:r>
            <a:r>
              <a:rPr lang="en-US" sz="3600" dirty="0"/>
              <a:t> </a:t>
            </a:r>
            <a:r>
              <a:rPr lang="en-US" sz="3600" dirty="0" err="1"/>
              <a:t>kahe</a:t>
            </a:r>
            <a:r>
              <a:rPr lang="en-US" sz="3600" dirty="0"/>
              <a:t> </a:t>
            </a:r>
            <a:r>
              <a:rPr lang="en-US" sz="3600" dirty="0" err="1"/>
              <a:t>aastane</a:t>
            </a:r>
            <a:r>
              <a:rPr lang="en-US" sz="3600" dirty="0"/>
              <a:t> laps</a:t>
            </a:r>
          </a:p>
        </p:txBody>
      </p:sp>
      <p:sp>
        <p:nvSpPr>
          <p:cNvPr id="3" name="Text Placeholder 2"/>
          <p:cNvSpPr>
            <a:spLocks noGrp="1"/>
          </p:cNvSpPr>
          <p:nvPr>
            <p:ph type="body" idx="1"/>
          </p:nvPr>
        </p:nvSpPr>
        <p:spPr>
          <a:xfrm>
            <a:off x="831850" y="2130357"/>
            <a:ext cx="10515600" cy="3959293"/>
          </a:xfrm>
        </p:spPr>
        <p:txBody>
          <a:bodyPr/>
          <a:lstStyle/>
          <a:p>
            <a:r>
              <a:rPr lang="fi-FI" dirty="0"/>
              <a:t>Ma kuulen, ma unustan.</a:t>
            </a:r>
          </a:p>
          <a:p>
            <a:r>
              <a:rPr lang="fi-FI" dirty="0"/>
              <a:t>Ma näen, ma jätan meelde</a:t>
            </a:r>
          </a:p>
          <a:p>
            <a:r>
              <a:rPr lang="fi-FI" dirty="0"/>
              <a:t>Ma teen, ma mõistan.</a:t>
            </a:r>
          </a:p>
          <a:p>
            <a:endParaRPr lang="fi-FI" dirty="0"/>
          </a:p>
          <a:p>
            <a:r>
              <a:rPr lang="fi-FI" i="1" dirty="0"/>
              <a:t>Hiina vanasõna</a:t>
            </a:r>
            <a:endParaRPr lang="en-US" i="1" dirty="0"/>
          </a:p>
        </p:txBody>
      </p:sp>
      <p:pic>
        <p:nvPicPr>
          <p:cNvPr id="4" name="Google Shape;315;p5"/>
          <p:cNvPicPr preferRelativeResize="0">
            <a:picLocks/>
          </p:cNvPicPr>
          <p:nvPr/>
        </p:nvPicPr>
        <p:blipFill rotWithShape="1">
          <a:blip r:embed="rId2">
            <a:alphaModFix/>
          </a:blip>
          <a:srcRect/>
          <a:stretch/>
        </p:blipFill>
        <p:spPr>
          <a:xfrm>
            <a:off x="4643855" y="2505345"/>
            <a:ext cx="6679140" cy="38273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CEF0-2FE8-4867-8EAA-63934F2D1C9E}"/>
              </a:ext>
            </a:extLst>
          </p:cNvPr>
          <p:cNvSpPr>
            <a:spLocks noGrp="1"/>
          </p:cNvSpPr>
          <p:nvPr>
            <p:ph type="title"/>
          </p:nvPr>
        </p:nvSpPr>
        <p:spPr>
          <a:xfrm>
            <a:off x="809017" y="326216"/>
            <a:ext cx="10515600" cy="1084296"/>
          </a:xfrm>
        </p:spPr>
        <p:txBody>
          <a:bodyPr>
            <a:normAutofit/>
          </a:bodyPr>
          <a:lstStyle/>
          <a:p>
            <a:r>
              <a:rPr lang="en-US" sz="3600" dirty="0"/>
              <a:t>SENSOMOTOORNE INTEGRATSIOON JA LUGEMISE EELOSKUSTE LOOMINE</a:t>
            </a:r>
          </a:p>
        </p:txBody>
      </p:sp>
      <p:sp>
        <p:nvSpPr>
          <p:cNvPr id="3" name="Content Placeholder 2">
            <a:extLst>
              <a:ext uri="{FF2B5EF4-FFF2-40B4-BE49-F238E27FC236}">
                <a16:creationId xmlns:a16="http://schemas.microsoft.com/office/drawing/2014/main" id="{2A363DC5-3A5A-4748-A56E-6CA55F564EAE}"/>
              </a:ext>
            </a:extLst>
          </p:cNvPr>
          <p:cNvSpPr>
            <a:spLocks noGrp="1"/>
          </p:cNvSpPr>
          <p:nvPr>
            <p:ph idx="1"/>
          </p:nvPr>
        </p:nvSpPr>
        <p:spPr>
          <a:xfrm>
            <a:off x="838200" y="1614791"/>
            <a:ext cx="10515600" cy="4562172"/>
          </a:xfrm>
        </p:spPr>
        <p:txBody>
          <a:bodyPr/>
          <a:lstStyle/>
          <a:p>
            <a:pPr marL="0" indent="0">
              <a:buNone/>
            </a:pPr>
            <a:r>
              <a:rPr lang="en-US" dirty="0" err="1"/>
              <a:t>Eelkõige</a:t>
            </a:r>
            <a:r>
              <a:rPr lang="en-US" dirty="0"/>
              <a:t> </a:t>
            </a:r>
            <a:r>
              <a:rPr lang="en-US" dirty="0" err="1"/>
              <a:t>ümbruse</a:t>
            </a:r>
            <a:r>
              <a:rPr lang="en-US" dirty="0"/>
              <a:t> </a:t>
            </a:r>
            <a:r>
              <a:rPr lang="en-US" dirty="0" err="1"/>
              <a:t>ja</a:t>
            </a:r>
            <a:r>
              <a:rPr lang="en-US" dirty="0"/>
              <a:t> </a:t>
            </a:r>
            <a:r>
              <a:rPr lang="en-US" dirty="0" err="1"/>
              <a:t>iseenda</a:t>
            </a:r>
            <a:r>
              <a:rPr lang="en-US" dirty="0"/>
              <a:t> </a:t>
            </a:r>
            <a:r>
              <a:rPr lang="en-US" dirty="0" err="1"/>
              <a:t>tajumine</a:t>
            </a:r>
            <a:r>
              <a:rPr lang="en-US" dirty="0"/>
              <a:t> </a:t>
            </a:r>
            <a:r>
              <a:rPr lang="en-US" dirty="0" err="1"/>
              <a:t>meeleelundite</a:t>
            </a:r>
            <a:r>
              <a:rPr lang="en-US" dirty="0"/>
              <a:t> </a:t>
            </a:r>
            <a:r>
              <a:rPr lang="en-US" dirty="0" err="1"/>
              <a:t>abil</a:t>
            </a:r>
            <a:r>
              <a:rPr lang="en-US" dirty="0"/>
              <a:t>. </a:t>
            </a:r>
            <a:r>
              <a:rPr lang="en-US" dirty="0" err="1"/>
              <a:t>Sõnavara</a:t>
            </a:r>
            <a:r>
              <a:rPr lang="en-US" dirty="0"/>
              <a:t> </a:t>
            </a:r>
            <a:r>
              <a:rPr lang="en-US" dirty="0" err="1"/>
              <a:t>moodustumine.Seoste</a:t>
            </a:r>
            <a:r>
              <a:rPr lang="en-US" dirty="0"/>
              <a:t> </a:t>
            </a:r>
            <a:r>
              <a:rPr lang="en-US" dirty="0" err="1"/>
              <a:t>loomine</a:t>
            </a:r>
            <a:r>
              <a:rPr lang="en-US" dirty="0"/>
              <a:t>.  </a:t>
            </a:r>
          </a:p>
          <a:p>
            <a:pPr marL="0" indent="0">
              <a:buNone/>
            </a:pPr>
            <a:endParaRPr lang="lv-LV" dirty="0"/>
          </a:p>
        </p:txBody>
      </p:sp>
      <p:pic>
        <p:nvPicPr>
          <p:cNvPr id="4" name="Picture 3" descr="download.jpg"/>
          <p:cNvPicPr>
            <a:picLocks noChangeAspect="1"/>
          </p:cNvPicPr>
          <p:nvPr/>
        </p:nvPicPr>
        <p:blipFill>
          <a:blip r:embed="rId2"/>
          <a:stretch>
            <a:fillRect/>
          </a:stretch>
        </p:blipFill>
        <p:spPr>
          <a:xfrm>
            <a:off x="749030" y="2677471"/>
            <a:ext cx="3556540" cy="2911200"/>
          </a:xfrm>
          <a:prstGeom prst="rect">
            <a:avLst/>
          </a:prstGeom>
        </p:spPr>
      </p:pic>
      <p:pic>
        <p:nvPicPr>
          <p:cNvPr id="5" name="Picture 4" descr="ed09e921ed5cd9f5cffece5f5a209d5a.jpg"/>
          <p:cNvPicPr>
            <a:picLocks noChangeAspect="1"/>
          </p:cNvPicPr>
          <p:nvPr/>
        </p:nvPicPr>
        <p:blipFill>
          <a:blip r:embed="rId3"/>
          <a:stretch>
            <a:fillRect/>
          </a:stretch>
        </p:blipFill>
        <p:spPr>
          <a:xfrm>
            <a:off x="5719865" y="2529631"/>
            <a:ext cx="3715966" cy="3265721"/>
          </a:xfrm>
          <a:prstGeom prst="rect">
            <a:avLst/>
          </a:prstGeom>
        </p:spPr>
      </p:pic>
    </p:spTree>
    <p:extLst>
      <p:ext uri="{BB962C8B-B14F-4D97-AF65-F5344CB8AC3E}">
        <p14:creationId xmlns:p14="http://schemas.microsoft.com/office/powerpoint/2010/main" val="269056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95" y="902342"/>
            <a:ext cx="10515600" cy="770815"/>
          </a:xfrm>
        </p:spPr>
        <p:txBody>
          <a:bodyPr>
            <a:normAutofit/>
          </a:bodyPr>
          <a:lstStyle/>
          <a:p>
            <a:r>
              <a:rPr lang="en-US" sz="4400" dirty="0"/>
              <a:t>NÄGEMINE</a:t>
            </a:r>
          </a:p>
        </p:txBody>
      </p:sp>
      <p:sp>
        <p:nvSpPr>
          <p:cNvPr id="3" name="Text Placeholder 2"/>
          <p:cNvSpPr>
            <a:spLocks noGrp="1"/>
          </p:cNvSpPr>
          <p:nvPr>
            <p:ph type="body" idx="1"/>
          </p:nvPr>
        </p:nvSpPr>
        <p:spPr>
          <a:xfrm>
            <a:off x="705391" y="1605064"/>
            <a:ext cx="10515600" cy="4309354"/>
          </a:xfrm>
        </p:spPr>
        <p:txBody>
          <a:bodyPr/>
          <a:lstStyle/>
          <a:p>
            <a:pPr>
              <a:buFont typeface="Wingdings" pitchFamily="2" charset="2"/>
              <a:buChar char="v"/>
            </a:pPr>
            <a:r>
              <a:rPr lang="en-US" dirty="0" err="1">
                <a:solidFill>
                  <a:schemeClr val="tx1"/>
                </a:solidFill>
              </a:rPr>
              <a:t>Nägemine</a:t>
            </a:r>
            <a:r>
              <a:rPr lang="en-US" dirty="0">
                <a:solidFill>
                  <a:schemeClr val="tx1"/>
                </a:solidFill>
              </a:rPr>
              <a:t> ( </a:t>
            </a:r>
            <a:r>
              <a:rPr lang="en-US" dirty="0" err="1">
                <a:solidFill>
                  <a:schemeClr val="tx1"/>
                </a:solidFill>
              </a:rPr>
              <a:t>erinevate</a:t>
            </a:r>
            <a:r>
              <a:rPr lang="en-US" dirty="0">
                <a:solidFill>
                  <a:schemeClr val="tx1"/>
                </a:solidFill>
              </a:rPr>
              <a:t> </a:t>
            </a:r>
            <a:r>
              <a:rPr lang="en-US" dirty="0" err="1">
                <a:solidFill>
                  <a:schemeClr val="tx1"/>
                </a:solidFill>
              </a:rPr>
              <a:t>kujude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suuruste</a:t>
            </a:r>
            <a:r>
              <a:rPr lang="en-US" dirty="0">
                <a:solidFill>
                  <a:schemeClr val="tx1"/>
                </a:solidFill>
              </a:rPr>
              <a:t> </a:t>
            </a:r>
            <a:r>
              <a:rPr lang="en-US" dirty="0" err="1">
                <a:solidFill>
                  <a:schemeClr val="tx1"/>
                </a:solidFill>
              </a:rPr>
              <a:t>asjade</a:t>
            </a:r>
            <a:r>
              <a:rPr lang="en-US" dirty="0">
                <a:solidFill>
                  <a:schemeClr val="tx1"/>
                </a:solidFill>
              </a:rPr>
              <a:t> </a:t>
            </a:r>
            <a:r>
              <a:rPr lang="en-US" dirty="0" err="1">
                <a:solidFill>
                  <a:schemeClr val="tx1"/>
                </a:solidFill>
              </a:rPr>
              <a:t>vaatamine</a:t>
            </a:r>
            <a:r>
              <a:rPr lang="en-US" dirty="0">
                <a:solidFill>
                  <a:schemeClr val="tx1"/>
                </a:solidFill>
              </a:rPr>
              <a:t>, </a:t>
            </a:r>
            <a:r>
              <a:rPr lang="en-US" dirty="0" err="1">
                <a:solidFill>
                  <a:schemeClr val="tx1"/>
                </a:solidFill>
              </a:rPr>
              <a:t>samasuguste</a:t>
            </a:r>
            <a:r>
              <a:rPr lang="en-US" dirty="0">
                <a:solidFill>
                  <a:schemeClr val="tx1"/>
                </a:solidFill>
              </a:rPr>
              <a:t> </a:t>
            </a:r>
            <a:r>
              <a:rPr lang="en-US" dirty="0" err="1">
                <a:solidFill>
                  <a:schemeClr val="tx1"/>
                </a:solidFill>
              </a:rPr>
              <a:t>asjad</a:t>
            </a:r>
            <a:r>
              <a:rPr lang="en-US" dirty="0">
                <a:solidFill>
                  <a:schemeClr val="tx1"/>
                </a:solidFill>
              </a:rPr>
              <a:t>/</a:t>
            </a:r>
            <a:r>
              <a:rPr lang="en-US" dirty="0" err="1">
                <a:solidFill>
                  <a:schemeClr val="tx1"/>
                </a:solidFill>
              </a:rPr>
              <a:t>kujundite</a:t>
            </a:r>
            <a:r>
              <a:rPr lang="en-US" dirty="0">
                <a:solidFill>
                  <a:schemeClr val="tx1"/>
                </a:solidFill>
              </a:rPr>
              <a:t> </a:t>
            </a:r>
            <a:r>
              <a:rPr lang="en-US" dirty="0" err="1">
                <a:solidFill>
                  <a:schemeClr val="tx1"/>
                </a:solidFill>
              </a:rPr>
              <a:t>leidmine</a:t>
            </a:r>
            <a:r>
              <a:rPr lang="en-US" dirty="0">
                <a:solidFill>
                  <a:schemeClr val="tx1"/>
                </a:solidFill>
              </a:rPr>
              <a:t> – </a:t>
            </a:r>
            <a:r>
              <a:rPr lang="en-US" dirty="0" err="1">
                <a:solidFill>
                  <a:schemeClr val="tx1"/>
                </a:solidFill>
              </a:rPr>
              <a:t>Hilisemas</a:t>
            </a:r>
            <a:r>
              <a:rPr lang="en-US" dirty="0">
                <a:solidFill>
                  <a:schemeClr val="tx1"/>
                </a:solidFill>
              </a:rPr>
              <a:t> </a:t>
            </a:r>
            <a:r>
              <a:rPr lang="en-US" dirty="0" err="1">
                <a:solidFill>
                  <a:schemeClr val="tx1"/>
                </a:solidFill>
              </a:rPr>
              <a:t>eas</a:t>
            </a:r>
            <a:r>
              <a:rPr lang="en-US" dirty="0">
                <a:solidFill>
                  <a:schemeClr val="tx1"/>
                </a:solidFill>
              </a:rPr>
              <a:t> </a:t>
            </a:r>
            <a:r>
              <a:rPr lang="en-US" dirty="0" err="1">
                <a:solidFill>
                  <a:schemeClr val="tx1"/>
                </a:solidFill>
              </a:rPr>
              <a:t>tähtede</a:t>
            </a:r>
            <a:r>
              <a:rPr lang="en-US" dirty="0">
                <a:solidFill>
                  <a:schemeClr val="tx1"/>
                </a:solidFill>
              </a:rPr>
              <a:t> </a:t>
            </a:r>
            <a:r>
              <a:rPr lang="en-US" dirty="0" err="1">
                <a:solidFill>
                  <a:schemeClr val="tx1"/>
                </a:solidFill>
              </a:rPr>
              <a:t>kujude</a:t>
            </a:r>
            <a:r>
              <a:rPr lang="en-US" dirty="0">
                <a:solidFill>
                  <a:schemeClr val="tx1"/>
                </a:solidFill>
              </a:rPr>
              <a:t> </a:t>
            </a:r>
            <a:r>
              <a:rPr lang="en-US" dirty="0" err="1">
                <a:solidFill>
                  <a:schemeClr val="tx1"/>
                </a:solidFill>
              </a:rPr>
              <a:t>eristamine</a:t>
            </a:r>
            <a:r>
              <a:rPr lang="en-US" dirty="0">
                <a:solidFill>
                  <a:schemeClr val="tx1"/>
                </a:solidFill>
              </a:rPr>
              <a:t>, </a:t>
            </a:r>
            <a:r>
              <a:rPr lang="en-US" dirty="0" err="1">
                <a:solidFill>
                  <a:schemeClr val="tx1"/>
                </a:solidFill>
              </a:rPr>
              <a:t>detailide</a:t>
            </a:r>
            <a:r>
              <a:rPr lang="en-US" dirty="0">
                <a:solidFill>
                  <a:schemeClr val="tx1"/>
                </a:solidFill>
              </a:rPr>
              <a:t> </a:t>
            </a:r>
            <a:r>
              <a:rPr lang="en-US" dirty="0" err="1">
                <a:solidFill>
                  <a:schemeClr val="tx1"/>
                </a:solidFill>
              </a:rPr>
              <a:t>märkamine</a:t>
            </a:r>
            <a:r>
              <a:rPr lang="en-US" dirty="0">
                <a:solidFill>
                  <a:schemeClr val="tx1"/>
                </a:solidFill>
              </a:rPr>
              <a:t>; </a:t>
            </a:r>
            <a:r>
              <a:rPr lang="en-US" dirty="0" err="1">
                <a:solidFill>
                  <a:schemeClr val="tx1"/>
                </a:solidFill>
              </a:rPr>
              <a:t>nt</a:t>
            </a:r>
            <a:r>
              <a:rPr lang="en-US" dirty="0">
                <a:solidFill>
                  <a:schemeClr val="tx1"/>
                </a:solidFill>
              </a:rPr>
              <a:t> N </a:t>
            </a:r>
            <a:r>
              <a:rPr lang="en-US" dirty="0" err="1">
                <a:solidFill>
                  <a:schemeClr val="tx1"/>
                </a:solidFill>
              </a:rPr>
              <a:t>ja</a:t>
            </a:r>
            <a:r>
              <a:rPr lang="en-US" dirty="0">
                <a:solidFill>
                  <a:schemeClr val="tx1"/>
                </a:solidFill>
              </a:rPr>
              <a:t> M </a:t>
            </a:r>
            <a:r>
              <a:rPr lang="en-US" dirty="0" err="1">
                <a:solidFill>
                  <a:schemeClr val="tx1"/>
                </a:solidFill>
              </a:rPr>
              <a:t>täht</a:t>
            </a:r>
            <a:r>
              <a:rPr lang="en-US" dirty="0">
                <a:solidFill>
                  <a:schemeClr val="tx1"/>
                </a:solidFill>
              </a:rPr>
              <a:t>).</a:t>
            </a:r>
          </a:p>
          <a:p>
            <a:pPr lvl="2">
              <a:buFont typeface="Wingdings" pitchFamily="2" charset="2"/>
              <a:buChar char="v"/>
            </a:pPr>
            <a:r>
              <a:rPr lang="en-US" sz="2400" dirty="0" err="1">
                <a:solidFill>
                  <a:schemeClr val="tx1"/>
                </a:solidFill>
              </a:rPr>
              <a:t>Raamatust</a:t>
            </a:r>
            <a:r>
              <a:rPr lang="en-US" sz="2400" dirty="0">
                <a:solidFill>
                  <a:schemeClr val="tx1"/>
                </a:solidFill>
              </a:rPr>
              <a:t> </a:t>
            </a:r>
            <a:r>
              <a:rPr lang="en-US" sz="2400" dirty="0" err="1">
                <a:solidFill>
                  <a:schemeClr val="tx1"/>
                </a:solidFill>
              </a:rPr>
              <a:t>piltide</a:t>
            </a:r>
            <a:r>
              <a:rPr lang="en-US" sz="2400" dirty="0">
                <a:solidFill>
                  <a:schemeClr val="tx1"/>
                </a:solidFill>
              </a:rPr>
              <a:t> </a:t>
            </a:r>
            <a:r>
              <a:rPr lang="en-US" sz="2400" dirty="0" err="1">
                <a:solidFill>
                  <a:schemeClr val="tx1"/>
                </a:solidFill>
              </a:rPr>
              <a:t>vaatamine</a:t>
            </a:r>
            <a:r>
              <a:rPr lang="en-US" sz="2400" dirty="0">
                <a:solidFill>
                  <a:schemeClr val="tx1"/>
                </a:solidFill>
              </a:rPr>
              <a:t> </a:t>
            </a:r>
            <a:r>
              <a:rPr lang="en-US" sz="2400" dirty="0" err="1">
                <a:solidFill>
                  <a:schemeClr val="tx1"/>
                </a:solidFill>
              </a:rPr>
              <a:t>ja</a:t>
            </a:r>
            <a:r>
              <a:rPr lang="en-US" sz="2400" dirty="0">
                <a:solidFill>
                  <a:schemeClr val="tx1"/>
                </a:solidFill>
              </a:rPr>
              <a:t> </a:t>
            </a:r>
            <a:r>
              <a:rPr lang="en-US" sz="2400" dirty="0" err="1">
                <a:solidFill>
                  <a:schemeClr val="tx1"/>
                </a:solidFill>
              </a:rPr>
              <a:t>joonistamise</a:t>
            </a:r>
            <a:r>
              <a:rPr lang="en-US" sz="2400" dirty="0">
                <a:solidFill>
                  <a:schemeClr val="tx1"/>
                </a:solidFill>
              </a:rPr>
              <a:t> </a:t>
            </a:r>
            <a:r>
              <a:rPr lang="en-US" sz="2400" dirty="0" err="1">
                <a:solidFill>
                  <a:schemeClr val="tx1"/>
                </a:solidFill>
              </a:rPr>
              <a:t>kaudu</a:t>
            </a:r>
            <a:r>
              <a:rPr lang="en-US" sz="2400" dirty="0">
                <a:solidFill>
                  <a:schemeClr val="tx1"/>
                </a:solidFill>
              </a:rPr>
              <a:t> </a:t>
            </a:r>
            <a:r>
              <a:rPr lang="en-US" sz="2400" dirty="0" err="1">
                <a:solidFill>
                  <a:schemeClr val="tx1"/>
                </a:solidFill>
              </a:rPr>
              <a:t>kujutamine</a:t>
            </a:r>
            <a:r>
              <a:rPr lang="en-US" sz="2400" dirty="0">
                <a:solidFill>
                  <a:schemeClr val="tx1"/>
                </a:solidFill>
              </a:rPr>
              <a:t> – </a:t>
            </a:r>
            <a:r>
              <a:rPr lang="en-US" sz="2400" dirty="0" err="1">
                <a:solidFill>
                  <a:schemeClr val="tx1"/>
                </a:solidFill>
              </a:rPr>
              <a:t>loetud</a:t>
            </a:r>
            <a:r>
              <a:rPr lang="en-US" sz="2400" dirty="0">
                <a:solidFill>
                  <a:schemeClr val="tx1"/>
                </a:solidFill>
              </a:rPr>
              <a:t> </a:t>
            </a:r>
            <a:r>
              <a:rPr lang="en-US" sz="2400" dirty="0" err="1">
                <a:solidFill>
                  <a:schemeClr val="tx1"/>
                </a:solidFill>
              </a:rPr>
              <a:t>jutu</a:t>
            </a:r>
            <a:r>
              <a:rPr lang="en-US" sz="2400" dirty="0">
                <a:solidFill>
                  <a:schemeClr val="tx1"/>
                </a:solidFill>
              </a:rPr>
              <a:t> </a:t>
            </a:r>
            <a:r>
              <a:rPr lang="en-US" sz="2400" dirty="0" err="1">
                <a:solidFill>
                  <a:schemeClr val="tx1"/>
                </a:solidFill>
              </a:rPr>
              <a:t>mõistmine</a:t>
            </a:r>
            <a:r>
              <a:rPr lang="en-US" sz="2400" dirty="0">
                <a:solidFill>
                  <a:schemeClr val="tx1"/>
                </a:solidFill>
              </a:rPr>
              <a:t>.</a:t>
            </a:r>
          </a:p>
          <a:p>
            <a:endParaRPr lang="en-US" dirty="0"/>
          </a:p>
          <a:p>
            <a:endParaRPr lang="en-US" dirty="0"/>
          </a:p>
        </p:txBody>
      </p:sp>
      <p:pic>
        <p:nvPicPr>
          <p:cNvPr id="4" name="Picture 3" descr="C:\Users\Leoonika\Desktop\1-3 aastased\kk - tähtede õppimine.jpg"/>
          <p:cNvPicPr/>
          <p:nvPr/>
        </p:nvPicPr>
        <p:blipFill>
          <a:blip r:embed="rId2" cstate="print"/>
          <a:srcRect/>
          <a:stretch>
            <a:fillRect/>
          </a:stretch>
        </p:blipFill>
        <p:spPr bwMode="auto">
          <a:xfrm>
            <a:off x="944581" y="3637468"/>
            <a:ext cx="2139086" cy="2364497"/>
          </a:xfrm>
          <a:prstGeom prst="rect">
            <a:avLst/>
          </a:prstGeom>
          <a:noFill/>
          <a:ln w="9525">
            <a:noFill/>
            <a:miter lim="800000"/>
            <a:headEnd/>
            <a:tailEnd/>
          </a:ln>
        </p:spPr>
      </p:pic>
      <p:pic>
        <p:nvPicPr>
          <p:cNvPr id="5" name="Picture 4" descr="big and little dog_0.jpg"/>
          <p:cNvPicPr>
            <a:picLocks noChangeAspect="1"/>
          </p:cNvPicPr>
          <p:nvPr/>
        </p:nvPicPr>
        <p:blipFill>
          <a:blip r:embed="rId3" cstate="print"/>
          <a:stretch>
            <a:fillRect/>
          </a:stretch>
        </p:blipFill>
        <p:spPr>
          <a:xfrm>
            <a:off x="3696510" y="3506850"/>
            <a:ext cx="4299626" cy="2864766"/>
          </a:xfrm>
          <a:prstGeom prst="rect">
            <a:avLst/>
          </a:prstGeom>
        </p:spPr>
      </p:pic>
      <p:pic>
        <p:nvPicPr>
          <p:cNvPr id="6" name="Picture 5" descr="C:\Users\Leoonika\Desktop\1-3 aastased\MA - GEOM KUJUNDID.jpg"/>
          <p:cNvPicPr/>
          <p:nvPr/>
        </p:nvPicPr>
        <p:blipFill>
          <a:blip r:embed="rId4"/>
          <a:srcRect/>
          <a:stretch>
            <a:fillRect/>
          </a:stretch>
        </p:blipFill>
        <p:spPr bwMode="auto">
          <a:xfrm>
            <a:off x="8346333" y="3035030"/>
            <a:ext cx="3035030" cy="319067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35413"/>
            <a:ext cx="10515600" cy="525293"/>
          </a:xfrm>
        </p:spPr>
        <p:txBody>
          <a:bodyPr>
            <a:normAutofit fontScale="90000"/>
          </a:bodyPr>
          <a:lstStyle/>
          <a:p>
            <a:r>
              <a:rPr lang="en-US" sz="4000" dirty="0"/>
              <a:t>KUULMINE JA KUULAMINE</a:t>
            </a:r>
          </a:p>
        </p:txBody>
      </p:sp>
      <p:sp>
        <p:nvSpPr>
          <p:cNvPr id="3" name="Text Placeholder 2"/>
          <p:cNvSpPr>
            <a:spLocks noGrp="1"/>
          </p:cNvSpPr>
          <p:nvPr>
            <p:ph type="body" idx="1"/>
          </p:nvPr>
        </p:nvSpPr>
        <p:spPr>
          <a:xfrm>
            <a:off x="807396" y="3326859"/>
            <a:ext cx="10540054" cy="2762791"/>
          </a:xfrm>
        </p:spPr>
        <p:txBody>
          <a:bodyPr>
            <a:normAutofit fontScale="85000" lnSpcReduction="20000"/>
          </a:bodyPr>
          <a:lstStyle/>
          <a:p>
            <a:endParaRPr lang="en-US" dirty="0"/>
          </a:p>
          <a:p>
            <a:endParaRPr lang="en-US" dirty="0"/>
          </a:p>
          <a:p>
            <a:r>
              <a:rPr lang="en-US" dirty="0" err="1"/>
              <a:t>Kuulmine</a:t>
            </a:r>
            <a:r>
              <a:rPr lang="en-US" dirty="0"/>
              <a:t> ( </a:t>
            </a:r>
            <a:r>
              <a:rPr lang="en-US" dirty="0" err="1"/>
              <a:t>erinevate</a:t>
            </a:r>
            <a:r>
              <a:rPr lang="en-US" dirty="0"/>
              <a:t> </a:t>
            </a:r>
            <a:r>
              <a:rPr lang="en-US" dirty="0" err="1"/>
              <a:t>helide</a:t>
            </a:r>
            <a:r>
              <a:rPr lang="en-US" dirty="0"/>
              <a:t> </a:t>
            </a:r>
            <a:r>
              <a:rPr lang="en-US" dirty="0" err="1"/>
              <a:t>kuulmine</a:t>
            </a:r>
            <a:r>
              <a:rPr lang="en-US" dirty="0"/>
              <a:t>, </a:t>
            </a:r>
            <a:r>
              <a:rPr lang="en-US" dirty="0" err="1"/>
              <a:t>mis</a:t>
            </a:r>
            <a:r>
              <a:rPr lang="en-US" dirty="0"/>
              <a:t> </a:t>
            </a:r>
            <a:r>
              <a:rPr lang="en-US" dirty="0" err="1"/>
              <a:t>õpetab</a:t>
            </a:r>
            <a:r>
              <a:rPr lang="en-US" dirty="0"/>
              <a:t> </a:t>
            </a:r>
            <a:r>
              <a:rPr lang="en-US" dirty="0" err="1"/>
              <a:t>eristama</a:t>
            </a:r>
            <a:r>
              <a:rPr lang="en-US" dirty="0"/>
              <a:t> </a:t>
            </a:r>
            <a:r>
              <a:rPr lang="en-US" dirty="0" err="1"/>
              <a:t>erinevaid</a:t>
            </a:r>
            <a:r>
              <a:rPr lang="en-US" dirty="0"/>
              <a:t> </a:t>
            </a:r>
            <a:r>
              <a:rPr lang="en-US" dirty="0" err="1"/>
              <a:t>hääli</a:t>
            </a:r>
            <a:r>
              <a:rPr lang="en-US" dirty="0"/>
              <a:t> </a:t>
            </a:r>
            <a:r>
              <a:rPr lang="en-US" dirty="0" err="1"/>
              <a:t>ja</a:t>
            </a:r>
            <a:r>
              <a:rPr lang="en-US" dirty="0"/>
              <a:t> </a:t>
            </a:r>
            <a:r>
              <a:rPr lang="en-US" dirty="0" err="1"/>
              <a:t>leidma</a:t>
            </a:r>
            <a:r>
              <a:rPr lang="en-US" dirty="0"/>
              <a:t> </a:t>
            </a:r>
            <a:r>
              <a:rPr lang="en-US" dirty="0" err="1"/>
              <a:t>seosed</a:t>
            </a:r>
            <a:r>
              <a:rPr lang="en-US" dirty="0"/>
              <a:t>, </a:t>
            </a:r>
            <a:r>
              <a:rPr lang="en-US" dirty="0" err="1"/>
              <a:t>mis</a:t>
            </a:r>
            <a:r>
              <a:rPr lang="en-US" dirty="0"/>
              <a:t> on </a:t>
            </a:r>
            <a:r>
              <a:rPr lang="en-US" dirty="0" err="1"/>
              <a:t>oluline</a:t>
            </a:r>
            <a:r>
              <a:rPr lang="en-US" dirty="0"/>
              <a:t> </a:t>
            </a:r>
            <a:r>
              <a:rPr lang="en-US" dirty="0" err="1"/>
              <a:t>häälimisel</a:t>
            </a:r>
            <a:r>
              <a:rPr lang="en-US" dirty="0"/>
              <a:t> </a:t>
            </a:r>
            <a:r>
              <a:rPr lang="en-US" dirty="0" err="1"/>
              <a:t>erinevate</a:t>
            </a:r>
            <a:r>
              <a:rPr lang="en-US" dirty="0"/>
              <a:t> </a:t>
            </a:r>
            <a:r>
              <a:rPr lang="en-US" dirty="0" err="1"/>
              <a:t>häälikute</a:t>
            </a:r>
            <a:r>
              <a:rPr lang="en-US" dirty="0"/>
              <a:t> </a:t>
            </a:r>
            <a:r>
              <a:rPr lang="en-US" dirty="0" err="1"/>
              <a:t>eristamise</a:t>
            </a:r>
            <a:r>
              <a:rPr lang="en-US" dirty="0"/>
              <a:t> </a:t>
            </a:r>
            <a:r>
              <a:rPr lang="en-US" dirty="0" err="1"/>
              <a:t>ja</a:t>
            </a:r>
            <a:r>
              <a:rPr lang="en-US" dirty="0"/>
              <a:t> </a:t>
            </a:r>
            <a:r>
              <a:rPr lang="en-US" dirty="0" err="1"/>
              <a:t>hiljem</a:t>
            </a:r>
            <a:r>
              <a:rPr lang="en-US" dirty="0"/>
              <a:t> </a:t>
            </a:r>
            <a:r>
              <a:rPr lang="en-US" dirty="0" err="1"/>
              <a:t>tähtede</a:t>
            </a:r>
            <a:r>
              <a:rPr lang="en-US" dirty="0"/>
              <a:t> </a:t>
            </a:r>
            <a:r>
              <a:rPr lang="en-US" dirty="0" err="1"/>
              <a:t>nimetamisel</a:t>
            </a:r>
            <a:r>
              <a:rPr lang="en-US" dirty="0"/>
              <a:t> </a:t>
            </a:r>
            <a:r>
              <a:rPr lang="en-US" dirty="0" err="1"/>
              <a:t>ning</a:t>
            </a:r>
            <a:r>
              <a:rPr lang="en-US" dirty="0"/>
              <a:t> </a:t>
            </a:r>
            <a:r>
              <a:rPr lang="en-US" dirty="0" err="1"/>
              <a:t>lugemisel</a:t>
            </a:r>
            <a:r>
              <a:rPr lang="en-US" dirty="0"/>
              <a:t>),</a:t>
            </a:r>
            <a:endParaRPr lang="en-US" dirty="0">
              <a:solidFill>
                <a:schemeClr val="tx1"/>
              </a:solidFill>
            </a:endParaRPr>
          </a:p>
          <a:p>
            <a:pPr>
              <a:buFont typeface="Wingdings" pitchFamily="2" charset="2"/>
              <a:buChar char="v"/>
            </a:pPr>
            <a:endParaRPr lang="en-US" dirty="0">
              <a:solidFill>
                <a:schemeClr val="tx1"/>
              </a:solidFill>
            </a:endParaRPr>
          </a:p>
          <a:p>
            <a:pPr>
              <a:buFont typeface="Wingdings" pitchFamily="2" charset="2"/>
              <a:buChar char="v"/>
            </a:pPr>
            <a:r>
              <a:rPr lang="en-US" dirty="0" err="1">
                <a:solidFill>
                  <a:schemeClr val="tx1"/>
                </a:solidFill>
              </a:rPr>
              <a:t>Kõne</a:t>
            </a:r>
            <a:r>
              <a:rPr lang="en-US" dirty="0">
                <a:solidFill>
                  <a:schemeClr val="tx1"/>
                </a:solidFill>
              </a:rPr>
              <a:t> </a:t>
            </a:r>
            <a:r>
              <a:rPr lang="en-US" dirty="0" err="1">
                <a:solidFill>
                  <a:schemeClr val="tx1"/>
                </a:solidFill>
              </a:rPr>
              <a:t>rütm</a:t>
            </a:r>
            <a:r>
              <a:rPr lang="en-US" dirty="0">
                <a:solidFill>
                  <a:schemeClr val="tx1"/>
                </a:solidFill>
              </a:rPr>
              <a:t> – </a:t>
            </a:r>
            <a:r>
              <a:rPr lang="en-US" dirty="0" err="1">
                <a:solidFill>
                  <a:schemeClr val="tx1"/>
                </a:solidFill>
              </a:rPr>
              <a:t>liisusalmid</a:t>
            </a:r>
            <a:r>
              <a:rPr lang="en-US" dirty="0">
                <a:solidFill>
                  <a:schemeClr val="tx1"/>
                </a:solidFill>
              </a:rPr>
              <a:t>, </a:t>
            </a:r>
            <a:r>
              <a:rPr lang="en-US" dirty="0" err="1">
                <a:solidFill>
                  <a:schemeClr val="tx1"/>
                </a:solidFill>
              </a:rPr>
              <a:t>sülemängud</a:t>
            </a:r>
            <a:r>
              <a:rPr lang="en-US" dirty="0">
                <a:solidFill>
                  <a:schemeClr val="tx1"/>
                </a:solidFill>
              </a:rPr>
              <a:t> e </a:t>
            </a:r>
            <a:r>
              <a:rPr lang="en-US" dirty="0" err="1">
                <a:solidFill>
                  <a:schemeClr val="tx1"/>
                </a:solidFill>
              </a:rPr>
              <a:t>hüpitamismängud</a:t>
            </a:r>
            <a:r>
              <a:rPr lang="en-US" dirty="0">
                <a:solidFill>
                  <a:schemeClr val="tx1"/>
                </a:solidFill>
              </a:rPr>
              <a:t>, </a:t>
            </a:r>
            <a:r>
              <a:rPr lang="en-US" dirty="0" err="1">
                <a:solidFill>
                  <a:schemeClr val="tx1"/>
                </a:solidFill>
              </a:rPr>
              <a:t>rütmimängud</a:t>
            </a:r>
            <a:endParaRPr lang="en-US" dirty="0">
              <a:solidFill>
                <a:schemeClr val="tx1"/>
              </a:solidFill>
            </a:endParaRPr>
          </a:p>
          <a:p>
            <a:pPr>
              <a:buFont typeface="Wingdings" pitchFamily="2" charset="2"/>
              <a:buChar char="v"/>
            </a:pPr>
            <a:r>
              <a:rPr lang="en-US" dirty="0" err="1">
                <a:solidFill>
                  <a:schemeClr val="tx1"/>
                </a:solidFill>
              </a:rPr>
              <a:t>Erinevad</a:t>
            </a:r>
            <a:r>
              <a:rPr lang="en-US" dirty="0">
                <a:solidFill>
                  <a:schemeClr val="tx1"/>
                </a:solidFill>
              </a:rPr>
              <a:t> </a:t>
            </a:r>
            <a:r>
              <a:rPr lang="en-US" dirty="0" err="1">
                <a:solidFill>
                  <a:schemeClr val="tx1"/>
                </a:solidFill>
              </a:rPr>
              <a:t>helid</a:t>
            </a:r>
            <a:r>
              <a:rPr lang="en-US" dirty="0">
                <a:solidFill>
                  <a:schemeClr val="tx1"/>
                </a:solidFill>
              </a:rPr>
              <a:t> – </a:t>
            </a:r>
            <a:r>
              <a:rPr lang="en-US" dirty="0" err="1">
                <a:solidFill>
                  <a:schemeClr val="tx1"/>
                </a:solidFill>
              </a:rPr>
              <a:t>loomade</a:t>
            </a:r>
            <a:r>
              <a:rPr lang="en-US" dirty="0">
                <a:solidFill>
                  <a:schemeClr val="tx1"/>
                </a:solidFill>
              </a:rPr>
              <a:t> </a:t>
            </a:r>
            <a:r>
              <a:rPr lang="en-US" dirty="0" err="1">
                <a:solidFill>
                  <a:schemeClr val="tx1"/>
                </a:solidFill>
              </a:rPr>
              <a:t>hääled</a:t>
            </a:r>
            <a:r>
              <a:rPr lang="en-US" dirty="0">
                <a:solidFill>
                  <a:schemeClr val="tx1"/>
                </a:solidFill>
              </a:rPr>
              <a:t>, </a:t>
            </a:r>
            <a:r>
              <a:rPr lang="en-US" dirty="0" err="1">
                <a:solidFill>
                  <a:schemeClr val="tx1"/>
                </a:solidFill>
              </a:rPr>
              <a:t>masinate</a:t>
            </a:r>
            <a:r>
              <a:rPr lang="en-US" dirty="0">
                <a:solidFill>
                  <a:schemeClr val="tx1"/>
                </a:solidFill>
              </a:rPr>
              <a:t> </a:t>
            </a:r>
            <a:r>
              <a:rPr lang="en-US" dirty="0" err="1">
                <a:solidFill>
                  <a:schemeClr val="tx1"/>
                </a:solidFill>
              </a:rPr>
              <a:t>mürinad</a:t>
            </a:r>
            <a:r>
              <a:rPr lang="en-US" dirty="0">
                <a:solidFill>
                  <a:schemeClr val="tx1"/>
                </a:solidFill>
              </a:rPr>
              <a:t>, </a:t>
            </a:r>
            <a:r>
              <a:rPr lang="en-US" dirty="0" err="1">
                <a:solidFill>
                  <a:schemeClr val="tx1"/>
                </a:solidFill>
              </a:rPr>
              <a:t>igapäevased</a:t>
            </a:r>
            <a:r>
              <a:rPr lang="en-US" dirty="0">
                <a:solidFill>
                  <a:schemeClr val="tx1"/>
                </a:solidFill>
              </a:rPr>
              <a:t> </a:t>
            </a:r>
            <a:r>
              <a:rPr lang="en-US" dirty="0" err="1">
                <a:solidFill>
                  <a:schemeClr val="tx1"/>
                </a:solidFill>
              </a:rPr>
              <a:t>helid</a:t>
            </a:r>
            <a:r>
              <a:rPr lang="en-US" dirty="0">
                <a:solidFill>
                  <a:schemeClr val="tx1"/>
                </a:solidFill>
              </a:rPr>
              <a:t> – </a:t>
            </a:r>
            <a:r>
              <a:rPr lang="en-US" dirty="0" err="1">
                <a:solidFill>
                  <a:schemeClr val="tx1"/>
                </a:solidFill>
              </a:rPr>
              <a:t>koputus</a:t>
            </a:r>
            <a:r>
              <a:rPr lang="en-US" dirty="0">
                <a:solidFill>
                  <a:schemeClr val="tx1"/>
                </a:solidFill>
              </a:rPr>
              <a:t>, </a:t>
            </a:r>
            <a:r>
              <a:rPr lang="en-US" dirty="0" err="1">
                <a:solidFill>
                  <a:schemeClr val="tx1"/>
                </a:solidFill>
              </a:rPr>
              <a:t>plaksutus</a:t>
            </a:r>
            <a:r>
              <a:rPr lang="en-US" dirty="0">
                <a:solidFill>
                  <a:schemeClr val="tx1"/>
                </a:solidFill>
              </a:rPr>
              <a:t>, </a:t>
            </a:r>
            <a:r>
              <a:rPr lang="en-US" dirty="0" err="1">
                <a:solidFill>
                  <a:schemeClr val="tx1"/>
                </a:solidFill>
              </a:rPr>
              <a:t>patsutus</a:t>
            </a:r>
            <a:endParaRPr lang="en-US" dirty="0">
              <a:solidFill>
                <a:schemeClr val="tx1"/>
              </a:solidFill>
            </a:endParaRPr>
          </a:p>
          <a:p>
            <a:endParaRPr lang="en-US" dirty="0">
              <a:solidFill>
                <a:schemeClr val="tx1"/>
              </a:solidFill>
            </a:endParaRPr>
          </a:p>
          <a:p>
            <a:pPr>
              <a:buFont typeface="Wingdings" pitchFamily="2" charset="2"/>
              <a:buChar char="v"/>
            </a:pPr>
            <a:endParaRPr lang="en-US" dirty="0">
              <a:solidFill>
                <a:schemeClr val="tx1"/>
              </a:solidFill>
            </a:endParaRPr>
          </a:p>
        </p:txBody>
      </p:sp>
      <p:pic>
        <p:nvPicPr>
          <p:cNvPr id="4" name="Picture 3" descr="download (1).jpg"/>
          <p:cNvPicPr>
            <a:picLocks noChangeAspect="1"/>
          </p:cNvPicPr>
          <p:nvPr/>
        </p:nvPicPr>
        <p:blipFill>
          <a:blip r:embed="rId2"/>
          <a:stretch>
            <a:fillRect/>
          </a:stretch>
        </p:blipFill>
        <p:spPr>
          <a:xfrm>
            <a:off x="6994188" y="1101669"/>
            <a:ext cx="3228724" cy="2196008"/>
          </a:xfrm>
          <a:prstGeom prst="rect">
            <a:avLst/>
          </a:prstGeom>
        </p:spPr>
      </p:pic>
      <p:pic>
        <p:nvPicPr>
          <p:cNvPr id="5" name="Picture 4" descr="sensebooth-sur-17--fi.jpg"/>
          <p:cNvPicPr>
            <a:picLocks noChangeAspect="1"/>
          </p:cNvPicPr>
          <p:nvPr/>
        </p:nvPicPr>
        <p:blipFill>
          <a:blip r:embed="rId3"/>
          <a:stretch>
            <a:fillRect/>
          </a:stretch>
        </p:blipFill>
        <p:spPr>
          <a:xfrm>
            <a:off x="1042751" y="1685857"/>
            <a:ext cx="3072049" cy="21943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863</Words>
  <Application>Microsoft Office PowerPoint</Application>
  <PresentationFormat>Widescreen</PresentationFormat>
  <Paragraphs>75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Amiri</vt:lpstr>
      <vt:lpstr>Arial</vt:lpstr>
      <vt:lpstr>Calibri</vt:lpstr>
      <vt:lpstr>Wingdings</vt:lpstr>
      <vt:lpstr>Office Theme</vt:lpstr>
      <vt:lpstr>   Lugemisoskuse arendamine lasteaias ja koolis  </vt:lpstr>
      <vt:lpstr>SÜMBOLITE ABSTRAKTNE MAAILM</vt:lpstr>
      <vt:lpstr>KESKNÄRVISÜSTEEMI TÄHTSUS LUGEMA ÕPPIMISEL</vt:lpstr>
      <vt:lpstr>NÄRVIRAKUD KUI SEOSTE LOOJAD</vt:lpstr>
      <vt:lpstr>SKARABEUS  e sõnnikumardikas</vt:lpstr>
      <vt:lpstr>NÄRVIRAKUD JA SEOSED – vastsündinust kuni kahe aastane laps</vt:lpstr>
      <vt:lpstr>SENSOMOTOORNE INTEGRATSIOON JA LUGEMISE EELOSKUSTE LOOMINE</vt:lpstr>
      <vt:lpstr>NÄGEMINE</vt:lpstr>
      <vt:lpstr>KUULMINE JA KUULAMINE</vt:lpstr>
      <vt:lpstr>RÜTMID JA LAULUD</vt:lpstr>
      <vt:lpstr>HAISTMINE</vt:lpstr>
      <vt:lpstr>KOMPIMINE</vt:lpstr>
      <vt:lpstr>MAITSMINE</vt:lpstr>
      <vt:lpstr>LIHTSAD LIIGUTUSTEGEVUSED</vt:lpstr>
      <vt:lpstr>UNI ON LOODUSLIK IMEROHI</vt:lpstr>
      <vt:lpstr>LUGEMA ÕPPIMINE= ARVESTADA LAPSE INDIVIDUAALSE ERIPÄRAGA</vt:lpstr>
      <vt:lpstr>PowerPoint Presentation</vt:lpstr>
      <vt:lpstr>RAAMATUD JA MÄNGULISED TEGEVUSED</vt:lpstr>
      <vt:lpstr>ALLIKAD</vt:lpstr>
      <vt:lpstr>TÄNAN TÄHELEPANU EEST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Zintis</dc:creator>
  <cp:lastModifiedBy>Piret</cp:lastModifiedBy>
  <cp:revision>72</cp:revision>
  <dcterms:created xsi:type="dcterms:W3CDTF">2021-01-06T13:40:53Z</dcterms:created>
  <dcterms:modified xsi:type="dcterms:W3CDTF">2021-02-22T17:04:05Z</dcterms:modified>
</cp:coreProperties>
</file>